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7" autoAdjust="0"/>
    <p:restoredTop sz="94660"/>
  </p:normalViewPr>
  <p:slideViewPr>
    <p:cSldViewPr>
      <p:cViewPr varScale="1">
        <p:scale>
          <a:sx n="97" d="100"/>
          <a:sy n="97" d="100"/>
        </p:scale>
        <p:origin x="78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B4A8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B4A8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D2D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B4A8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B4A8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B4A8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B4A8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B4A8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B4A8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19199"/>
            <a:ext cx="12191998" cy="56387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400" y="1244600"/>
            <a:ext cx="12166600" cy="5613400"/>
          </a:xfrm>
          <a:custGeom>
            <a:avLst/>
            <a:gdLst/>
            <a:ahLst/>
            <a:cxnLst/>
            <a:rect l="l" t="t" r="r" b="b"/>
            <a:pathLst>
              <a:path w="12166600" h="5613400">
                <a:moveTo>
                  <a:pt x="0" y="5613400"/>
                </a:moveTo>
                <a:lnTo>
                  <a:pt x="12166600" y="5613400"/>
                </a:lnTo>
                <a:lnTo>
                  <a:pt x="12166600" y="0"/>
                </a:lnTo>
                <a:lnTo>
                  <a:pt x="0" y="0"/>
                </a:lnTo>
                <a:lnTo>
                  <a:pt x="0" y="561340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219200"/>
            <a:ext cx="12192000" cy="563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6204" y="298196"/>
            <a:ext cx="4879591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B4A8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8939" y="1759712"/>
            <a:ext cx="8834120" cy="4643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D2D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4588" y="6594038"/>
            <a:ext cx="7533005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B4A8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8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7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7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8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79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42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8576" y="1923288"/>
            <a:ext cx="4223003" cy="199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49267" y="3020580"/>
            <a:ext cx="5132819" cy="1996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1651" y="4290059"/>
            <a:ext cx="6583679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20598" y="2139189"/>
            <a:ext cx="6140450" cy="2681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9660" marR="1084580" indent="3810" algn="ctr">
              <a:lnSpc>
                <a:spcPct val="100000"/>
              </a:lnSpc>
              <a:spcBef>
                <a:spcPts val="100"/>
              </a:spcBef>
            </a:pPr>
            <a:r>
              <a:rPr sz="7200" b="1" spc="-5" dirty="0">
                <a:solidFill>
                  <a:srgbClr val="C00000"/>
                </a:solidFill>
                <a:latin typeface="Calibri"/>
                <a:cs typeface="Calibri"/>
              </a:rPr>
              <a:t>Writing  </a:t>
            </a:r>
            <a:r>
              <a:rPr sz="72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7200" b="1" spc="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7200" b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7200" b="1" spc="-5" dirty="0">
                <a:solidFill>
                  <a:srgbClr val="C00000"/>
                </a:solidFill>
                <a:latin typeface="Calibri"/>
                <a:cs typeface="Calibri"/>
              </a:rPr>
              <a:t>ect</a:t>
            </a:r>
            <a:r>
              <a:rPr sz="7200" b="1" spc="-1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7200" b="1" spc="-5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7200" b="1" spc="-1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7200" b="1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endParaRPr sz="7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2800" b="1" spc="-5" dirty="0">
                <a:solidFill>
                  <a:srgbClr val="333399"/>
                </a:solidFill>
                <a:latin typeface="Calibri"/>
                <a:cs typeface="Calibri"/>
              </a:rPr>
              <a:t>Dan Bailey, Online </a:t>
            </a:r>
            <a:r>
              <a:rPr sz="2800" b="1" spc="-10" dirty="0">
                <a:solidFill>
                  <a:srgbClr val="333399"/>
                </a:solidFill>
                <a:latin typeface="Calibri"/>
                <a:cs typeface="Calibri"/>
              </a:rPr>
              <a:t>Managing </a:t>
            </a:r>
            <a:r>
              <a:rPr sz="2800" b="1" spc="-5" dirty="0">
                <a:solidFill>
                  <a:srgbClr val="333399"/>
                </a:solidFill>
                <a:latin typeface="Calibri"/>
                <a:cs typeface="Calibri"/>
              </a:rPr>
              <a:t>Editor,</a:t>
            </a:r>
            <a:r>
              <a:rPr sz="2800" b="1" spc="8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Calibri"/>
                <a:cs typeface="Calibri"/>
              </a:rPr>
              <a:t>NHQ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3754" y="6119948"/>
            <a:ext cx="7533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B4A8F"/>
                </a:solidFill>
                <a:latin typeface="Arial"/>
                <a:cs typeface="Arial"/>
              </a:rPr>
              <a:t>ONE </a:t>
            </a:r>
            <a:r>
              <a:rPr sz="1400" b="1" dirty="0">
                <a:solidFill>
                  <a:srgbClr val="0B4A8F"/>
                </a:solidFill>
                <a:latin typeface="Arial"/>
                <a:cs typeface="Arial"/>
              </a:rPr>
              <a:t>CIVIL </a:t>
            </a:r>
            <a:r>
              <a:rPr sz="1400" b="1" spc="-15" dirty="0">
                <a:solidFill>
                  <a:srgbClr val="0B4A8F"/>
                </a:solidFill>
                <a:latin typeface="Arial"/>
                <a:cs typeface="Arial"/>
              </a:rPr>
              <a:t>AIR </a:t>
            </a:r>
            <a:r>
              <a:rPr sz="1400" b="1" spc="-40" dirty="0">
                <a:solidFill>
                  <a:srgbClr val="0B4A8F"/>
                </a:solidFill>
                <a:latin typeface="Arial"/>
                <a:cs typeface="Arial"/>
              </a:rPr>
              <a:t>PATROL, </a:t>
            </a:r>
            <a:r>
              <a:rPr sz="1400" b="1" spc="-5" dirty="0">
                <a:solidFill>
                  <a:srgbClr val="0B4A8F"/>
                </a:solidFill>
                <a:latin typeface="Arial"/>
                <a:cs typeface="Arial"/>
              </a:rPr>
              <a:t>EXCELLING </a:t>
            </a:r>
            <a:r>
              <a:rPr sz="1400" b="1" dirty="0">
                <a:solidFill>
                  <a:srgbClr val="0B4A8F"/>
                </a:solidFill>
                <a:latin typeface="Arial"/>
                <a:cs typeface="Arial"/>
              </a:rPr>
              <a:t>IN </a:t>
            </a:r>
            <a:r>
              <a:rPr sz="1400" b="1" spc="-5" dirty="0">
                <a:solidFill>
                  <a:srgbClr val="0B4A8F"/>
                </a:solidFill>
                <a:latin typeface="Arial"/>
                <a:cs typeface="Arial"/>
              </a:rPr>
              <a:t>SERVICE </a:t>
            </a:r>
            <a:r>
              <a:rPr sz="1400" b="1" spc="-15" dirty="0">
                <a:solidFill>
                  <a:srgbClr val="0B4A8F"/>
                </a:solidFill>
                <a:latin typeface="Arial"/>
                <a:cs typeface="Arial"/>
              </a:rPr>
              <a:t>TO </a:t>
            </a:r>
            <a:r>
              <a:rPr sz="1400" b="1" spc="-5" dirty="0">
                <a:solidFill>
                  <a:srgbClr val="0B4A8F"/>
                </a:solidFill>
                <a:latin typeface="Arial"/>
                <a:cs typeface="Arial"/>
              </a:rPr>
              <a:t>OUR </a:t>
            </a:r>
            <a:r>
              <a:rPr sz="1400" b="1" spc="-30" dirty="0">
                <a:solidFill>
                  <a:srgbClr val="0B4A8F"/>
                </a:solidFill>
                <a:latin typeface="Arial"/>
                <a:cs typeface="Arial"/>
              </a:rPr>
              <a:t>NATION </a:t>
            </a:r>
            <a:r>
              <a:rPr sz="1400" b="1" spc="-20" dirty="0">
                <a:solidFill>
                  <a:srgbClr val="0B4A8F"/>
                </a:solidFill>
                <a:latin typeface="Arial"/>
                <a:cs typeface="Arial"/>
              </a:rPr>
              <a:t>AND </a:t>
            </a:r>
            <a:r>
              <a:rPr sz="1400" b="1" spc="-5" dirty="0">
                <a:solidFill>
                  <a:srgbClr val="0B4A8F"/>
                </a:solidFill>
                <a:latin typeface="Arial"/>
                <a:cs typeface="Arial"/>
              </a:rPr>
              <a:t>OUR</a:t>
            </a:r>
            <a:r>
              <a:rPr sz="1400" b="1" spc="105" dirty="0">
                <a:solidFill>
                  <a:srgbClr val="0B4A8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B4A8F"/>
                </a:solidFill>
                <a:latin typeface="Arial"/>
                <a:cs typeface="Arial"/>
              </a:rPr>
              <a:t>MEMBERS!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9448" y="5705855"/>
            <a:ext cx="1142999" cy="999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9203" y="109265"/>
            <a:ext cx="4393691" cy="1341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63598" y="298196"/>
            <a:ext cx="36277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Air</a:t>
            </a:r>
            <a:r>
              <a:rPr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Patrol</a:t>
            </a:r>
          </a:p>
        </p:txBody>
      </p:sp>
      <p:sp>
        <p:nvSpPr>
          <p:cNvPr id="10" name="object 10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1095" y="2095500"/>
            <a:ext cx="6007607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5783" y="2095500"/>
            <a:ext cx="620267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33131" y="2095500"/>
            <a:ext cx="2849878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1095" y="2552700"/>
            <a:ext cx="8831579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1095" y="3009900"/>
            <a:ext cx="3770375" cy="845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78552" y="3009900"/>
            <a:ext cx="620267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5900" y="3009900"/>
            <a:ext cx="4998719" cy="8458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1095" y="3467100"/>
            <a:ext cx="7988806" cy="845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1095" y="4152900"/>
            <a:ext cx="8103107" cy="845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1095" y="4610100"/>
            <a:ext cx="8567927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1095" y="5067300"/>
            <a:ext cx="7559039" cy="8458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1095" y="5524500"/>
            <a:ext cx="4020311" cy="845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28488" y="5524500"/>
            <a:ext cx="693419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4332" y="5524500"/>
            <a:ext cx="4988051" cy="845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4693" rIns="0" bIns="0" rtlCol="0">
            <a:spAutoFit/>
          </a:bodyPr>
          <a:lstStyle/>
          <a:p>
            <a:pPr marL="469900" marR="5080">
              <a:lnSpc>
                <a:spcPct val="100000"/>
              </a:lnSpc>
              <a:spcBef>
                <a:spcPts val="100"/>
              </a:spcBef>
            </a:pPr>
            <a:r>
              <a:rPr sz="3000" spc="-60" dirty="0">
                <a:solidFill>
                  <a:srgbClr val="0B4A8F"/>
                </a:solidFill>
              </a:rPr>
              <a:t>You’re </a:t>
            </a:r>
            <a:r>
              <a:rPr sz="3000" spc="-15" dirty="0">
                <a:solidFill>
                  <a:srgbClr val="0B4A8F"/>
                </a:solidFill>
              </a:rPr>
              <a:t>most </a:t>
            </a:r>
            <a:r>
              <a:rPr sz="3000" spc="-20" dirty="0">
                <a:solidFill>
                  <a:srgbClr val="0B4A8F"/>
                </a:solidFill>
              </a:rPr>
              <a:t>likely </a:t>
            </a:r>
            <a:r>
              <a:rPr sz="3000" spc="-5" dirty="0">
                <a:solidFill>
                  <a:srgbClr val="0B4A8F"/>
                </a:solidFill>
              </a:rPr>
              <a:t>writing </a:t>
            </a:r>
            <a:r>
              <a:rPr sz="3000" spc="-20" dirty="0">
                <a:solidFill>
                  <a:srgbClr val="0B4A8F"/>
                </a:solidFill>
              </a:rPr>
              <a:t>for </a:t>
            </a:r>
            <a:r>
              <a:rPr sz="3000" dirty="0">
                <a:solidFill>
                  <a:srgbClr val="0B4A8F"/>
                </a:solidFill>
              </a:rPr>
              <a:t>a </a:t>
            </a:r>
            <a:r>
              <a:rPr sz="3000" spc="-5" dirty="0">
                <a:solidFill>
                  <a:srgbClr val="0B4A8F"/>
                </a:solidFill>
              </a:rPr>
              <a:t>non-CAP audience.  The people </a:t>
            </a:r>
            <a:r>
              <a:rPr sz="3000" spc="-25" dirty="0">
                <a:solidFill>
                  <a:srgbClr val="0B4A8F"/>
                </a:solidFill>
              </a:rPr>
              <a:t>you’re </a:t>
            </a:r>
            <a:r>
              <a:rPr sz="3000" spc="-5" dirty="0">
                <a:solidFill>
                  <a:srgbClr val="0B4A8F"/>
                </a:solidFill>
              </a:rPr>
              <a:t>trying </a:t>
            </a:r>
            <a:r>
              <a:rPr sz="3000" spc="-10" dirty="0">
                <a:solidFill>
                  <a:srgbClr val="0B4A8F"/>
                </a:solidFill>
              </a:rPr>
              <a:t>to </a:t>
            </a:r>
            <a:r>
              <a:rPr sz="3000" spc="-15" dirty="0">
                <a:solidFill>
                  <a:srgbClr val="0B4A8F"/>
                </a:solidFill>
              </a:rPr>
              <a:t>communicate </a:t>
            </a:r>
            <a:r>
              <a:rPr sz="3000" spc="-5" dirty="0">
                <a:solidFill>
                  <a:srgbClr val="0B4A8F"/>
                </a:solidFill>
              </a:rPr>
              <a:t>with </a:t>
            </a:r>
            <a:r>
              <a:rPr sz="3000" spc="-10" dirty="0">
                <a:solidFill>
                  <a:srgbClr val="0B4A8F"/>
                </a:solidFill>
              </a:rPr>
              <a:t>don’t  </a:t>
            </a:r>
            <a:r>
              <a:rPr sz="3000" spc="-25" dirty="0">
                <a:solidFill>
                  <a:srgbClr val="0B4A8F"/>
                </a:solidFill>
              </a:rPr>
              <a:t>have </a:t>
            </a:r>
            <a:r>
              <a:rPr sz="3000" dirty="0">
                <a:solidFill>
                  <a:srgbClr val="0B4A8F"/>
                </a:solidFill>
              </a:rPr>
              <a:t>a </a:t>
            </a:r>
            <a:r>
              <a:rPr sz="3000" spc="-5" dirty="0">
                <a:solidFill>
                  <a:srgbClr val="0B4A8F"/>
                </a:solidFill>
              </a:rPr>
              <a:t>clue </a:t>
            </a:r>
            <a:r>
              <a:rPr sz="3000" spc="-15" dirty="0">
                <a:solidFill>
                  <a:srgbClr val="0B4A8F"/>
                </a:solidFill>
              </a:rPr>
              <a:t>what </a:t>
            </a:r>
            <a:r>
              <a:rPr sz="3000" spc="-35" dirty="0">
                <a:solidFill>
                  <a:srgbClr val="0B4A8F"/>
                </a:solidFill>
              </a:rPr>
              <a:t>“AL-032” </a:t>
            </a:r>
            <a:r>
              <a:rPr sz="3000" spc="-5" dirty="0">
                <a:solidFill>
                  <a:srgbClr val="0B4A8F"/>
                </a:solidFill>
              </a:rPr>
              <a:t>is. </a:t>
            </a:r>
            <a:r>
              <a:rPr sz="3000" spc="-25" dirty="0">
                <a:solidFill>
                  <a:srgbClr val="0B4A8F"/>
                </a:solidFill>
              </a:rPr>
              <a:t>Write </a:t>
            </a:r>
            <a:r>
              <a:rPr sz="3000" spc="-5" dirty="0">
                <a:solidFill>
                  <a:srgbClr val="0B4A8F"/>
                </a:solidFill>
              </a:rPr>
              <a:t>“the Alabama  </a:t>
            </a:r>
            <a:r>
              <a:rPr sz="3000" spc="-15" dirty="0">
                <a:solidFill>
                  <a:srgbClr val="0B4A8F"/>
                </a:solidFill>
              </a:rPr>
              <a:t>Wing’s </a:t>
            </a:r>
            <a:r>
              <a:rPr sz="3000" spc="-10" dirty="0">
                <a:solidFill>
                  <a:srgbClr val="0B4A8F"/>
                </a:solidFill>
              </a:rPr>
              <a:t>Maxwell Composite Squadron”</a:t>
            </a:r>
            <a:r>
              <a:rPr sz="3000" spc="45" dirty="0">
                <a:solidFill>
                  <a:srgbClr val="0B4A8F"/>
                </a:solidFill>
              </a:rPr>
              <a:t> </a:t>
            </a:r>
            <a:r>
              <a:rPr sz="3000" spc="-15" dirty="0">
                <a:solidFill>
                  <a:srgbClr val="0B4A8F"/>
                </a:solidFill>
              </a:rPr>
              <a:t>instead.</a:t>
            </a:r>
            <a:endParaRPr sz="3000"/>
          </a:p>
          <a:p>
            <a:pPr marL="469900" marR="50800">
              <a:lnSpc>
                <a:spcPct val="100000"/>
              </a:lnSpc>
              <a:spcBef>
                <a:spcPts val="1800"/>
              </a:spcBef>
            </a:pPr>
            <a:r>
              <a:rPr sz="3000" spc="-5" dirty="0">
                <a:solidFill>
                  <a:srgbClr val="0B4A8F"/>
                </a:solidFill>
              </a:rPr>
              <a:t>And be </a:t>
            </a:r>
            <a:r>
              <a:rPr sz="3000" spc="-15" dirty="0">
                <a:solidFill>
                  <a:srgbClr val="0B4A8F"/>
                </a:solidFill>
              </a:rPr>
              <a:t>careful </a:t>
            </a:r>
            <a:r>
              <a:rPr sz="3000" spc="-10" dirty="0">
                <a:solidFill>
                  <a:srgbClr val="0B4A8F"/>
                </a:solidFill>
              </a:rPr>
              <a:t>to </a:t>
            </a:r>
            <a:r>
              <a:rPr sz="3000" spc="-5" dirty="0">
                <a:solidFill>
                  <a:srgbClr val="0B4A8F"/>
                </a:solidFill>
              </a:rPr>
              <a:t>use </a:t>
            </a:r>
            <a:r>
              <a:rPr sz="3000" spc="-20" dirty="0">
                <a:solidFill>
                  <a:srgbClr val="0B4A8F"/>
                </a:solidFill>
              </a:rPr>
              <a:t>exact </a:t>
            </a:r>
            <a:r>
              <a:rPr sz="3000" spc="-5" dirty="0">
                <a:solidFill>
                  <a:srgbClr val="0B4A8F"/>
                </a:solidFill>
              </a:rPr>
              <a:t>names. </a:t>
            </a:r>
            <a:r>
              <a:rPr sz="3000" dirty="0">
                <a:solidFill>
                  <a:srgbClr val="0B4A8F"/>
                </a:solidFill>
              </a:rPr>
              <a:t>A </a:t>
            </a:r>
            <a:r>
              <a:rPr sz="3000" spc="-5" dirty="0">
                <a:solidFill>
                  <a:srgbClr val="0B4A8F"/>
                </a:solidFill>
              </a:rPr>
              <a:t>significant  portion of the submissions </a:t>
            </a:r>
            <a:r>
              <a:rPr sz="3000" dirty="0">
                <a:solidFill>
                  <a:srgbClr val="0B4A8F"/>
                </a:solidFill>
              </a:rPr>
              <a:t>I see </a:t>
            </a:r>
            <a:r>
              <a:rPr sz="3000" spc="-20" dirty="0">
                <a:solidFill>
                  <a:srgbClr val="0B4A8F"/>
                </a:solidFill>
              </a:rPr>
              <a:t>misstate </a:t>
            </a:r>
            <a:r>
              <a:rPr sz="3000" spc="-5" dirty="0">
                <a:solidFill>
                  <a:srgbClr val="0B4A8F"/>
                </a:solidFill>
              </a:rPr>
              <a:t>the </a:t>
            </a:r>
            <a:r>
              <a:rPr sz="3000" spc="-25" dirty="0">
                <a:solidFill>
                  <a:srgbClr val="0B4A8F"/>
                </a:solidFill>
              </a:rPr>
              <a:t>exact  </a:t>
            </a:r>
            <a:r>
              <a:rPr sz="3000" spc="-5" dirty="0">
                <a:solidFill>
                  <a:srgbClr val="0B4A8F"/>
                </a:solidFill>
              </a:rPr>
              <a:t>names of airports, </a:t>
            </a:r>
            <a:r>
              <a:rPr sz="3000" spc="-20" dirty="0">
                <a:solidFill>
                  <a:srgbClr val="0B4A8F"/>
                </a:solidFill>
              </a:rPr>
              <a:t>for </a:t>
            </a:r>
            <a:r>
              <a:rPr sz="3000" spc="-10" dirty="0">
                <a:solidFill>
                  <a:srgbClr val="0B4A8F"/>
                </a:solidFill>
              </a:rPr>
              <a:t>instance, </a:t>
            </a:r>
            <a:r>
              <a:rPr sz="3000" spc="-5" dirty="0">
                <a:solidFill>
                  <a:srgbClr val="0B4A8F"/>
                </a:solidFill>
              </a:rPr>
              <a:t>or </a:t>
            </a:r>
            <a:r>
              <a:rPr sz="3000" spc="-10" dirty="0">
                <a:solidFill>
                  <a:srgbClr val="0B4A8F"/>
                </a:solidFill>
              </a:rPr>
              <a:t>they </a:t>
            </a:r>
            <a:r>
              <a:rPr sz="3000" spc="-5" dirty="0">
                <a:solidFill>
                  <a:srgbClr val="0B4A8F"/>
                </a:solidFill>
              </a:rPr>
              <a:t>omit  </a:t>
            </a:r>
            <a:r>
              <a:rPr sz="3000" spc="-10" dirty="0">
                <a:solidFill>
                  <a:srgbClr val="0B4A8F"/>
                </a:solidFill>
              </a:rPr>
              <a:t>members’ </a:t>
            </a:r>
            <a:r>
              <a:rPr sz="3000" spc="-20" dirty="0">
                <a:solidFill>
                  <a:srgbClr val="0B4A8F"/>
                </a:solidFill>
              </a:rPr>
              <a:t>first </a:t>
            </a:r>
            <a:r>
              <a:rPr sz="3000" spc="-5" dirty="0">
                <a:solidFill>
                  <a:srgbClr val="0B4A8F"/>
                </a:solidFill>
              </a:rPr>
              <a:t>names </a:t>
            </a:r>
            <a:r>
              <a:rPr sz="3000" dirty="0">
                <a:solidFill>
                  <a:srgbClr val="0B4A8F"/>
                </a:solidFill>
              </a:rPr>
              <a:t>– </a:t>
            </a:r>
            <a:r>
              <a:rPr sz="3000" spc="-5" dirty="0">
                <a:solidFill>
                  <a:srgbClr val="0B4A8F"/>
                </a:solidFill>
              </a:rPr>
              <a:t>particularly those of</a:t>
            </a:r>
            <a:r>
              <a:rPr sz="3000" spc="60" dirty="0">
                <a:solidFill>
                  <a:srgbClr val="0B4A8F"/>
                </a:solidFill>
              </a:rPr>
              <a:t> </a:t>
            </a:r>
            <a:r>
              <a:rPr sz="3000" spc="-10" dirty="0">
                <a:solidFill>
                  <a:srgbClr val="0B4A8F"/>
                </a:solidFill>
              </a:rPr>
              <a:t>cadets.</a:t>
            </a:r>
            <a:endParaRPr sz="3000"/>
          </a:p>
        </p:txBody>
      </p:sp>
      <p:sp>
        <p:nvSpPr>
          <p:cNvPr id="18" name="object 18"/>
          <p:cNvSpPr/>
          <p:nvPr/>
        </p:nvSpPr>
        <p:spPr>
          <a:xfrm>
            <a:off x="3438144" y="155447"/>
            <a:ext cx="5504687" cy="13411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General</a:t>
            </a:r>
            <a:r>
              <a:rPr spc="-35" dirty="0"/>
              <a:t> </a:t>
            </a:r>
            <a:r>
              <a:rPr spc="-10" dirty="0"/>
              <a:t>guidelines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8695" y="1705355"/>
            <a:ext cx="8391143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8695" y="2162555"/>
            <a:ext cx="8953499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8695" y="2619755"/>
            <a:ext cx="8427718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8696" y="3076955"/>
            <a:ext cx="8673083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8695" y="3534155"/>
            <a:ext cx="8927591" cy="845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8695" y="3991355"/>
            <a:ext cx="2467355" cy="8458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8695" y="4905755"/>
            <a:ext cx="8206739" cy="845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8696" y="5362955"/>
            <a:ext cx="8700515" cy="845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8695" y="5820155"/>
            <a:ext cx="7121652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83739" y="1791715"/>
            <a:ext cx="839025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Use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Associated Press style. </a:t>
            </a:r>
            <a:r>
              <a:rPr sz="3000" b="1" dirty="0">
                <a:solidFill>
                  <a:srgbClr val="0B4A8F"/>
                </a:solidFill>
                <a:latin typeface="Calibri"/>
                <a:cs typeface="Calibri"/>
              </a:rPr>
              <a:t>It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differs from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military 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style,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and </a:t>
            </a:r>
            <a:r>
              <a:rPr sz="3000" b="1" spc="-25" dirty="0">
                <a:solidFill>
                  <a:srgbClr val="0B4A8F"/>
                </a:solidFill>
                <a:latin typeface="Calibri"/>
                <a:cs typeface="Calibri"/>
              </a:rPr>
              <a:t>it’s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preferred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by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any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news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outlet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worthy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of  the name. The main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reason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you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should use it is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to 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require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as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little work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as possible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for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the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newspaper  editor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who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might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be considering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your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submission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for 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publication.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255904">
              <a:lnSpc>
                <a:spcPct val="100000"/>
              </a:lnSpc>
            </a:pPr>
            <a:r>
              <a:rPr sz="3000" b="1" dirty="0">
                <a:solidFill>
                  <a:srgbClr val="0B4A8F"/>
                </a:solidFill>
                <a:latin typeface="Calibri"/>
                <a:cs typeface="Calibri"/>
              </a:rPr>
              <a:t>In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other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words,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the less the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editor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has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to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do,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the 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more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likely you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are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to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get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published </a:t>
            </a:r>
            <a:r>
              <a:rPr sz="3000" b="1" dirty="0">
                <a:solidFill>
                  <a:srgbClr val="0B4A8F"/>
                </a:solidFill>
                <a:latin typeface="Calibri"/>
                <a:cs typeface="Calibri"/>
              </a:rPr>
              <a:t>...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especially as 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newspaper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staffing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continues to</a:t>
            </a:r>
            <a:r>
              <a:rPr sz="3000" b="1" spc="25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dwindle.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38144" y="155447"/>
            <a:ext cx="5504687" cy="1341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General</a:t>
            </a:r>
            <a:r>
              <a:rPr spc="-35" dirty="0"/>
              <a:t> </a:t>
            </a:r>
            <a:r>
              <a:rPr spc="-10" dirty="0"/>
              <a:t>guidelines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4979" y="1700783"/>
            <a:ext cx="8647174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4979" y="2188476"/>
            <a:ext cx="8948927" cy="899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4979" y="2676144"/>
            <a:ext cx="8308847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4979" y="3163823"/>
            <a:ext cx="7412735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4979" y="4139184"/>
            <a:ext cx="9029699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4979" y="4626864"/>
            <a:ext cx="7850122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4979" y="5114556"/>
            <a:ext cx="4666475" cy="8991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81200" y="1828801"/>
            <a:ext cx="8434069" cy="53226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57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most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common </a:t>
            </a:r>
            <a:r>
              <a:rPr sz="3200" b="1" spc="-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violations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AP </a:t>
            </a:r>
            <a:r>
              <a:rPr sz="3200" b="1" spc="-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style </a:t>
            </a:r>
            <a:r>
              <a:rPr sz="3200" b="1" spc="-1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we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see  </a:t>
            </a:r>
            <a:r>
              <a:rPr sz="3200" b="1" spc="-1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are </a:t>
            </a:r>
            <a:r>
              <a:rPr sz="3200" b="1" spc="-2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ranks. </a:t>
            </a:r>
            <a:r>
              <a:rPr sz="3200" b="1" spc="-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If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Joe </a:t>
            </a:r>
            <a:r>
              <a:rPr sz="3200" b="1" spc="-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Jones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is a CAP </a:t>
            </a:r>
            <a:r>
              <a:rPr sz="3200" b="1" spc="-1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first </a:t>
            </a:r>
            <a:r>
              <a:rPr sz="3200" b="1" spc="-1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lieutenant,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AP  </a:t>
            </a:r>
            <a:r>
              <a:rPr sz="3200" b="1" spc="-1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dictates </a:t>
            </a:r>
            <a:r>
              <a:rPr sz="3200" b="1" spc="-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that </a:t>
            </a:r>
            <a:r>
              <a:rPr sz="3200" b="1" spc="-5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he’s </a:t>
            </a:r>
            <a:r>
              <a:rPr sz="3200" b="1" spc="-1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1st </a:t>
            </a:r>
            <a:r>
              <a:rPr sz="3200" b="1" spc="-2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Lt.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Joe Jones, not </a:t>
            </a:r>
            <a:r>
              <a:rPr sz="3200" b="1" spc="-2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1Lt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Joe  </a:t>
            </a:r>
            <a:r>
              <a:rPr sz="3200" b="1" spc="-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Jones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or some other </a:t>
            </a:r>
            <a:r>
              <a:rPr sz="3200" b="1" spc="-1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version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</a:t>
            </a:r>
            <a:r>
              <a:rPr sz="3200" b="1" spc="-6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rank.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His </a:t>
            </a:r>
            <a:r>
              <a:rPr sz="3200" b="1" spc="-1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daughter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is </a:t>
            </a:r>
            <a:r>
              <a:rPr sz="3200" b="1" spc="-1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Cadet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Airman </a:t>
            </a:r>
            <a:r>
              <a:rPr sz="3200" b="1" spc="-1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1st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Class </a:t>
            </a:r>
            <a:r>
              <a:rPr sz="3200" b="1" spc="-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Jane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Jones,  not </a:t>
            </a:r>
            <a:r>
              <a:rPr sz="3200" b="1" spc="-3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C/A1C </a:t>
            </a:r>
            <a:r>
              <a:rPr sz="3200" b="1" spc="-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Jones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or </a:t>
            </a:r>
            <a:r>
              <a:rPr sz="3200" b="1" spc="-1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whatever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other </a:t>
            </a:r>
            <a:r>
              <a:rPr sz="3200" b="1" spc="-1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version  </a:t>
            </a:r>
            <a:r>
              <a:rPr sz="32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someone </a:t>
            </a:r>
            <a:r>
              <a:rPr sz="3200" b="1" spc="-10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came </a:t>
            </a:r>
            <a:r>
              <a:rPr sz="3200" b="1" spc="-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up</a:t>
            </a:r>
            <a:r>
              <a:rPr sz="3200" b="1" spc="-35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with.</a:t>
            </a:r>
            <a:r>
              <a:rPr lang="en-US" sz="3200" b="1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2400" b="1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</a:t>
            </a:r>
            <a:r>
              <a:rPr lang="en-US" sz="24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AP rank abbreviations are included at the end of this presentation.)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br>
              <a:rPr lang="en-US" sz="3200" b="1" dirty="0">
                <a:solidFill>
                  <a:srgbClr val="0B4A8F"/>
                </a:solidFill>
                <a:latin typeface="Calibri"/>
                <a:cs typeface="Calibri"/>
              </a:rPr>
            </a:b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38144" y="155447"/>
            <a:ext cx="5504687" cy="1341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General</a:t>
            </a:r>
            <a:r>
              <a:rPr spc="-35" dirty="0"/>
              <a:t> </a:t>
            </a:r>
            <a:r>
              <a:rPr spc="-10" dirty="0"/>
              <a:t>guidelines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5460" y="1714500"/>
            <a:ext cx="8377427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460" y="2141220"/>
            <a:ext cx="8907779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5460" y="2567952"/>
            <a:ext cx="2642615" cy="789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8684" y="2567952"/>
            <a:ext cx="646175" cy="789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7764" y="2567940"/>
            <a:ext cx="6237731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5460" y="2994659"/>
            <a:ext cx="5547359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3428" y="2994660"/>
            <a:ext cx="577595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1631" y="2994659"/>
            <a:ext cx="1197863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0103" y="2994659"/>
            <a:ext cx="646175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9183" y="2994659"/>
            <a:ext cx="1834895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5460" y="3421379"/>
            <a:ext cx="8374379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5460" y="3848112"/>
            <a:ext cx="6964679" cy="789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5460" y="4701539"/>
            <a:ext cx="8324087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5460" y="5128272"/>
            <a:ext cx="3233927" cy="7894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9996" y="5128272"/>
            <a:ext cx="646175" cy="789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9076" y="5128259"/>
            <a:ext cx="5801867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75460" y="5554979"/>
            <a:ext cx="1353311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59379" y="5554979"/>
            <a:ext cx="646175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18459" y="5554979"/>
            <a:ext cx="4105655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983739" y="1793239"/>
            <a:ext cx="838136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The </a:t>
            </a:r>
            <a:r>
              <a:rPr sz="2800" b="1" spc="-20" dirty="0">
                <a:solidFill>
                  <a:srgbClr val="0B4A8F"/>
                </a:solidFill>
                <a:latin typeface="Calibri"/>
                <a:cs typeface="Calibri"/>
              </a:rPr>
              <a:t>next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most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common AP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style </a:t>
            </a: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violation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is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probably  capitalization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of titles. If a title </a:t>
            </a: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occurs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in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front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of a </a:t>
            </a: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name,  </a:t>
            </a:r>
            <a:r>
              <a:rPr sz="2800" b="1" spc="-25" dirty="0">
                <a:solidFill>
                  <a:srgbClr val="0B4A8F"/>
                </a:solidFill>
                <a:latin typeface="Calibri"/>
                <a:cs typeface="Calibri"/>
              </a:rPr>
              <a:t>it’s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capitalized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– </a:t>
            </a:r>
            <a:r>
              <a:rPr sz="2800" b="1" spc="-60" dirty="0">
                <a:solidFill>
                  <a:srgbClr val="0B4A8F"/>
                </a:solidFill>
                <a:latin typeface="Calibri"/>
                <a:cs typeface="Calibri"/>
              </a:rPr>
              <a:t>Gov. </a:t>
            </a:r>
            <a:r>
              <a:rPr sz="2800" b="1" spc="-35" dirty="0">
                <a:solidFill>
                  <a:srgbClr val="0B4A8F"/>
                </a:solidFill>
                <a:latin typeface="Calibri"/>
                <a:cs typeface="Calibri"/>
              </a:rPr>
              <a:t>Kay </a:t>
            </a:r>
            <a:r>
              <a:rPr sz="2800" b="1" spc="-50" dirty="0">
                <a:solidFill>
                  <a:srgbClr val="0B4A8F"/>
                </a:solidFill>
                <a:latin typeface="Calibri"/>
                <a:cs typeface="Calibri"/>
              </a:rPr>
              <a:t>Ivey, </a:t>
            </a:r>
            <a:r>
              <a:rPr sz="2800" b="1" spc="-20" dirty="0">
                <a:solidFill>
                  <a:srgbClr val="0B4A8F"/>
                </a:solidFill>
                <a:latin typeface="Calibri"/>
                <a:cs typeface="Calibri"/>
              </a:rPr>
              <a:t>for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instance.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If </a:t>
            </a:r>
            <a:r>
              <a:rPr sz="2800" b="1" spc="-25" dirty="0">
                <a:solidFill>
                  <a:srgbClr val="0B4A8F"/>
                </a:solidFill>
                <a:latin typeface="Calibri"/>
                <a:cs typeface="Calibri"/>
              </a:rPr>
              <a:t>it’s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found  elsewhere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in a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sentence, </a:t>
            </a:r>
            <a:r>
              <a:rPr sz="2800" b="1" spc="-25" dirty="0">
                <a:solidFill>
                  <a:srgbClr val="0B4A8F"/>
                </a:solidFill>
                <a:latin typeface="Calibri"/>
                <a:cs typeface="Calibri"/>
              </a:rPr>
              <a:t>it’s </a:t>
            </a: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lower-case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– </a:t>
            </a:r>
            <a:r>
              <a:rPr sz="2800" b="1" spc="-35" dirty="0">
                <a:solidFill>
                  <a:srgbClr val="0B4A8F"/>
                </a:solidFill>
                <a:latin typeface="Calibri"/>
                <a:cs typeface="Calibri"/>
              </a:rPr>
              <a:t>Kay </a:t>
            </a:r>
            <a:r>
              <a:rPr sz="2800" b="1" spc="-50" dirty="0">
                <a:solidFill>
                  <a:srgbClr val="0B4A8F"/>
                </a:solidFill>
                <a:latin typeface="Calibri"/>
                <a:cs typeface="Calibri"/>
              </a:rPr>
              <a:t>Ivey,  </a:t>
            </a:r>
            <a:r>
              <a:rPr sz="2800" b="1" spc="-40" dirty="0">
                <a:solidFill>
                  <a:srgbClr val="0B4A8F"/>
                </a:solidFill>
                <a:latin typeface="Calibri"/>
                <a:cs typeface="Calibri"/>
              </a:rPr>
              <a:t>governor. </a:t>
            </a: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The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governor </a:t>
            </a: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announced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a </a:t>
            </a:r>
            <a:r>
              <a:rPr sz="2800" b="1" spc="-20" dirty="0">
                <a:solidFill>
                  <a:srgbClr val="0B4A8F"/>
                </a:solidFill>
                <a:latin typeface="Calibri"/>
                <a:cs typeface="Calibri"/>
              </a:rPr>
              <a:t>program</a:t>
            </a:r>
            <a:r>
              <a:rPr sz="2800" b="1" spc="204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0B4A8F"/>
                </a:solidFill>
                <a:latin typeface="Calibri"/>
                <a:cs typeface="Calibri"/>
              </a:rPr>
              <a:t>Friday.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Heather Wilson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is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secretary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of the Air</a:t>
            </a:r>
            <a:r>
              <a:rPr sz="2800" b="1" spc="180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A8F"/>
                </a:solidFill>
                <a:latin typeface="Calibri"/>
                <a:cs typeface="Calibri"/>
              </a:rPr>
              <a:t>Force.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86360">
              <a:lnSpc>
                <a:spcPct val="100000"/>
              </a:lnSpc>
            </a:pP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In addition, use </a:t>
            </a:r>
            <a:r>
              <a:rPr sz="2800" b="1" spc="-20" dirty="0">
                <a:solidFill>
                  <a:srgbClr val="0B4A8F"/>
                </a:solidFill>
                <a:latin typeface="Calibri"/>
                <a:cs typeface="Calibri"/>
              </a:rPr>
              <a:t>standard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style </a:t>
            </a:r>
            <a:r>
              <a:rPr sz="2800" b="1" spc="-20" dirty="0">
                <a:solidFill>
                  <a:srgbClr val="0B4A8F"/>
                </a:solidFill>
                <a:latin typeface="Calibri"/>
                <a:cs typeface="Calibri"/>
              </a:rPr>
              <a:t>for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time of </a:t>
            </a:r>
            <a:r>
              <a:rPr sz="2800" b="1" spc="-60" dirty="0">
                <a:solidFill>
                  <a:srgbClr val="0B4A8F"/>
                </a:solidFill>
                <a:latin typeface="Calibri"/>
                <a:cs typeface="Calibri"/>
              </a:rPr>
              <a:t>day, </a:t>
            </a:r>
            <a:r>
              <a:rPr sz="2800" b="1" spc="-20" dirty="0">
                <a:solidFill>
                  <a:srgbClr val="0B4A8F"/>
                </a:solidFill>
                <a:latin typeface="Calibri"/>
                <a:cs typeface="Calibri"/>
              </a:rPr>
              <a:t>rather 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than </a:t>
            </a: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military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style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– 8 a.m., </a:t>
            </a: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not 0800. The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same </a:t>
            </a:r>
            <a:r>
              <a:rPr sz="2800" b="1" spc="-15" dirty="0">
                <a:solidFill>
                  <a:srgbClr val="0B4A8F"/>
                </a:solidFill>
                <a:latin typeface="Calibri"/>
                <a:cs typeface="Calibri"/>
              </a:rPr>
              <a:t>goes </a:t>
            </a:r>
            <a:r>
              <a:rPr sz="2800" b="1" spc="-20" dirty="0">
                <a:solidFill>
                  <a:srgbClr val="0B4A8F"/>
                </a:solidFill>
                <a:latin typeface="Calibri"/>
                <a:cs typeface="Calibri"/>
              </a:rPr>
              <a:t>for  dates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– </a:t>
            </a: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March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23, </a:t>
            </a: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not </a:t>
            </a:r>
            <a:r>
              <a:rPr sz="2800" b="1" spc="-5" dirty="0">
                <a:solidFill>
                  <a:srgbClr val="0B4A8F"/>
                </a:solidFill>
                <a:latin typeface="Calibri"/>
                <a:cs typeface="Calibri"/>
              </a:rPr>
              <a:t>23</a:t>
            </a:r>
            <a:r>
              <a:rPr sz="2800" b="1" spc="130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B4A8F"/>
                </a:solidFill>
                <a:latin typeface="Calibri"/>
                <a:cs typeface="Calibri"/>
              </a:rPr>
              <a:t>March.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38144" y="155447"/>
            <a:ext cx="5504687" cy="13411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General</a:t>
            </a:r>
            <a:r>
              <a:rPr spc="-35" dirty="0"/>
              <a:t> </a:t>
            </a:r>
            <a:r>
              <a:rPr spc="-10" dirty="0"/>
              <a:t>guidelines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9779" y="1975103"/>
            <a:ext cx="6812279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9779" y="2462796"/>
            <a:ext cx="8631935" cy="899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9779" y="2950464"/>
            <a:ext cx="5714999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9780" y="3666744"/>
            <a:ext cx="8782811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9779" y="4154423"/>
            <a:ext cx="8340851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9779" y="4642103"/>
            <a:ext cx="7993379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9779" y="5129784"/>
            <a:ext cx="8383524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9779" y="5617464"/>
            <a:ext cx="7584947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18133" rIns="0" bIns="0" rtlCol="0">
            <a:spAutoFit/>
          </a:bodyPr>
          <a:lstStyle/>
          <a:p>
            <a:pPr marL="622300" marR="16065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Probably most, </a:t>
            </a:r>
            <a:r>
              <a:rPr dirty="0"/>
              <a:t>if not all, of </a:t>
            </a:r>
            <a:r>
              <a:rPr spc="-15" dirty="0"/>
              <a:t>you </a:t>
            </a:r>
            <a:r>
              <a:rPr spc="-20" dirty="0"/>
              <a:t>have  </a:t>
            </a:r>
            <a:r>
              <a:rPr spc="-15" dirty="0"/>
              <a:t>encountered </a:t>
            </a:r>
            <a:r>
              <a:rPr dirty="0"/>
              <a:t>the </a:t>
            </a:r>
            <a:r>
              <a:rPr spc="-10" dirty="0"/>
              <a:t>term </a:t>
            </a:r>
            <a:r>
              <a:rPr spc="-15" dirty="0"/>
              <a:t>“inverted pyramid” </a:t>
            </a:r>
            <a:r>
              <a:rPr dirty="0"/>
              <a:t>as an  </a:t>
            </a:r>
            <a:r>
              <a:rPr spc="-5" dirty="0"/>
              <a:t>approach </a:t>
            </a:r>
            <a:r>
              <a:rPr spc="-20" dirty="0"/>
              <a:t>to </a:t>
            </a:r>
            <a:r>
              <a:rPr dirty="0"/>
              <a:t>writing an</a:t>
            </a:r>
            <a:r>
              <a:rPr spc="-70" dirty="0"/>
              <a:t> </a:t>
            </a:r>
            <a:r>
              <a:rPr dirty="0"/>
              <a:t>article.</a:t>
            </a:r>
          </a:p>
          <a:p>
            <a:pPr marL="622300" marR="5080">
              <a:lnSpc>
                <a:spcPct val="100000"/>
              </a:lnSpc>
              <a:spcBef>
                <a:spcPts val="1795"/>
              </a:spcBef>
            </a:pPr>
            <a:r>
              <a:rPr spc="-25" dirty="0"/>
              <a:t>It’s </a:t>
            </a:r>
            <a:r>
              <a:rPr spc="-10" dirty="0"/>
              <a:t>by </a:t>
            </a:r>
            <a:r>
              <a:rPr spc="-5" dirty="0"/>
              <a:t>no means </a:t>
            </a:r>
            <a:r>
              <a:rPr dirty="0"/>
              <a:t>an </a:t>
            </a:r>
            <a:r>
              <a:rPr spc="-5" dirty="0"/>
              <a:t>ironclad </a:t>
            </a:r>
            <a:r>
              <a:rPr dirty="0"/>
              <a:t>rule </a:t>
            </a:r>
            <a:r>
              <a:rPr spc="-20" dirty="0"/>
              <a:t>for </a:t>
            </a:r>
            <a:r>
              <a:rPr spc="-10" dirty="0"/>
              <a:t>organizing </a:t>
            </a:r>
            <a:r>
              <a:rPr dirty="0"/>
              <a:t>a  </a:t>
            </a:r>
            <a:r>
              <a:rPr spc="-45" dirty="0"/>
              <a:t>story, </a:t>
            </a:r>
            <a:r>
              <a:rPr dirty="0"/>
              <a:t>and </a:t>
            </a:r>
            <a:r>
              <a:rPr spc="-20" dirty="0"/>
              <a:t>that’s </a:t>
            </a:r>
            <a:r>
              <a:rPr dirty="0"/>
              <a:t>particularly true </a:t>
            </a:r>
            <a:r>
              <a:rPr spc="-5" dirty="0"/>
              <a:t>when </a:t>
            </a:r>
            <a:r>
              <a:rPr spc="-25" dirty="0"/>
              <a:t>you’re  </a:t>
            </a:r>
            <a:r>
              <a:rPr dirty="0"/>
              <a:t>writing a </a:t>
            </a:r>
            <a:r>
              <a:rPr spc="-20" dirty="0"/>
              <a:t>feature </a:t>
            </a:r>
            <a:r>
              <a:rPr spc="-10" dirty="0"/>
              <a:t>story </a:t>
            </a:r>
            <a:r>
              <a:rPr dirty="0"/>
              <a:t>as opposed </a:t>
            </a:r>
            <a:r>
              <a:rPr spc="-20" dirty="0"/>
              <a:t>to </a:t>
            </a:r>
            <a:r>
              <a:rPr dirty="0"/>
              <a:t>a </a:t>
            </a:r>
            <a:r>
              <a:rPr spc="-15" dirty="0"/>
              <a:t>pure  news </a:t>
            </a:r>
            <a:r>
              <a:rPr spc="-45" dirty="0"/>
              <a:t>story. </a:t>
            </a:r>
            <a:r>
              <a:rPr dirty="0"/>
              <a:t>But it has its uses, and </a:t>
            </a:r>
            <a:r>
              <a:rPr spc="-5" dirty="0"/>
              <a:t>following </a:t>
            </a:r>
            <a:r>
              <a:rPr dirty="0"/>
              <a:t>it  </a:t>
            </a:r>
            <a:r>
              <a:rPr spc="-20" dirty="0"/>
              <a:t>makes </a:t>
            </a:r>
            <a:r>
              <a:rPr spc="-10" dirty="0"/>
              <a:t>sure </a:t>
            </a:r>
            <a:r>
              <a:rPr spc="-20" dirty="0"/>
              <a:t>you’ve </a:t>
            </a:r>
            <a:r>
              <a:rPr spc="-15" dirty="0"/>
              <a:t>covered </a:t>
            </a:r>
            <a:r>
              <a:rPr dirty="0"/>
              <a:t>the </a:t>
            </a:r>
            <a:r>
              <a:rPr spc="-5" dirty="0"/>
              <a:t>essentials.</a:t>
            </a:r>
          </a:p>
        </p:txBody>
      </p:sp>
      <p:sp>
        <p:nvSpPr>
          <p:cNvPr id="12" name="object 12"/>
          <p:cNvSpPr/>
          <p:nvPr/>
        </p:nvSpPr>
        <p:spPr>
          <a:xfrm>
            <a:off x="4166615" y="155447"/>
            <a:ext cx="4047743" cy="13411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31010" y="298196"/>
            <a:ext cx="3280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Organization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6615" y="155447"/>
            <a:ext cx="4047743" cy="1341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31010" y="298196"/>
            <a:ext cx="3280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Organization</a:t>
            </a:r>
          </a:p>
        </p:txBody>
      </p:sp>
      <p:sp>
        <p:nvSpPr>
          <p:cNvPr id="5" name="object 5"/>
          <p:cNvSpPr/>
          <p:nvPr/>
        </p:nvSpPr>
        <p:spPr>
          <a:xfrm>
            <a:off x="2743200" y="1295400"/>
            <a:ext cx="6339839" cy="5410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9155" y="3238500"/>
            <a:ext cx="1333499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3709" y="3280550"/>
            <a:ext cx="1084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Organization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1800" y="304800"/>
            <a:ext cx="5989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When </a:t>
            </a:r>
            <a: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you’re </a:t>
            </a:r>
            <a:r>
              <a:rPr sz="4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writing</a:t>
            </a:r>
            <a:r>
              <a:rPr sz="44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...</a:t>
            </a:r>
            <a:endParaRPr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7139" y="1927352"/>
            <a:ext cx="8752840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elements in the top level </a:t>
            </a: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of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inverted  pyramid should </a:t>
            </a: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 </a:t>
            </a:r>
            <a:r>
              <a:rPr sz="30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familiar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 most </a:t>
            </a: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of us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– the  five W’s (Who, What, Where, </a:t>
            </a: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When, Why) and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  (How). Crowding all </a:t>
            </a: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of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those into </a:t>
            </a: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opening  sentence would probably </a:t>
            </a: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quite cumbersome,  </a:t>
            </a: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but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they </a:t>
            </a: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do need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 </a:t>
            </a: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addressed early in </a:t>
            </a:r>
            <a:r>
              <a:rPr sz="3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your  </a:t>
            </a:r>
            <a:r>
              <a:rPr sz="30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article.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75788" y="155447"/>
            <a:ext cx="6629399" cy="1341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0149" y="298196"/>
            <a:ext cx="58604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When </a:t>
            </a:r>
            <a:r>
              <a:rPr spc="-5" dirty="0"/>
              <a:t>you’re writing</a:t>
            </a:r>
            <a:r>
              <a:rPr spc="-105" dirty="0"/>
              <a:t> </a:t>
            </a:r>
            <a:r>
              <a:rPr spc="-5" dirty="0"/>
              <a:t>...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1739" y="1723468"/>
            <a:ext cx="9781540" cy="47981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</a:t>
            </a:r>
            <a:r>
              <a:rPr sz="28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addition: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Keep </a:t>
            </a:r>
            <a:r>
              <a:rPr sz="2800" b="1" spc="-1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your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prose simple. When </a:t>
            </a:r>
            <a:r>
              <a:rPr sz="2800" b="1" spc="-2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you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do have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use  complex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sentences, </a:t>
            </a:r>
            <a:r>
              <a:rPr sz="2800" b="1" spc="-2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however,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as will sometimes prove 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 the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case,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do </a:t>
            </a:r>
            <a:r>
              <a:rPr sz="2800" b="1" spc="-1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your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best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 offset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them with simple,  straightforward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statements.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 did that just</a:t>
            </a:r>
            <a:r>
              <a:rPr sz="2800" b="1" spc="7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now.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Char char="•"/>
            </a:pPr>
            <a:endParaRPr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3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Avoid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using big</a:t>
            </a:r>
            <a:r>
              <a:rPr sz="2800" b="1" spc="6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words.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Char char="•"/>
            </a:pPr>
            <a:endParaRPr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69900" marR="106045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Keep paragraphs short – </a:t>
            </a:r>
            <a:r>
              <a:rPr sz="28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one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or two sentences should 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suffice.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1739" y="1852675"/>
            <a:ext cx="9090025" cy="43518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26670" indent="-457200">
              <a:lnSpc>
                <a:spcPct val="100000"/>
              </a:lnSpc>
              <a:spcBef>
                <a:spcPts val="95"/>
              </a:spcBef>
              <a:buClr>
                <a:srgbClr val="333399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Write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active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voice. </a:t>
            </a:r>
            <a:r>
              <a:rPr sz="28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For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instance, “A ground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crew 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from the </a:t>
            </a:r>
            <a:r>
              <a:rPr sz="28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XYZ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Composite Squadron found the  plane,”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rather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than “The plane was found by a  </a:t>
            </a:r>
            <a:r>
              <a:rPr sz="28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ground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crew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from the </a:t>
            </a:r>
            <a:r>
              <a:rPr sz="28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XYZ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Composite</a:t>
            </a:r>
            <a:r>
              <a:rPr sz="2800" b="1" spc="8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Squadron.”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Char char="•"/>
            </a:pPr>
            <a:endParaRPr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Use quotes from </a:t>
            </a:r>
            <a:r>
              <a:rPr sz="28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more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than </a:t>
            </a:r>
            <a:r>
              <a:rPr sz="28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one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source;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keep them 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short and to the</a:t>
            </a:r>
            <a:r>
              <a:rPr sz="2800" b="1" spc="4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point.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Char char="•"/>
            </a:pPr>
            <a:endParaRPr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69900" marR="99441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Limit </a:t>
            </a:r>
            <a:r>
              <a:rPr sz="2800" b="1" spc="-1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your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release to </a:t>
            </a:r>
            <a:r>
              <a:rPr sz="28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one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or 1½ pages if </a:t>
            </a:r>
            <a:r>
              <a:rPr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at all  </a:t>
            </a:r>
            <a:r>
              <a:rPr sz="28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possible.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9583" y="179831"/>
            <a:ext cx="608075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63498" y="309181"/>
            <a:ext cx="53790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/>
              <a:t>When </a:t>
            </a:r>
            <a:r>
              <a:rPr sz="4400" dirty="0"/>
              <a:t>you’re </a:t>
            </a:r>
            <a:r>
              <a:rPr sz="4400" spc="-5" dirty="0"/>
              <a:t>writing</a:t>
            </a:r>
            <a:r>
              <a:rPr sz="4400" spc="-110" dirty="0"/>
              <a:t> </a:t>
            </a:r>
            <a:r>
              <a:rPr sz="4400" spc="-5" dirty="0"/>
              <a:t>...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1739" y="1525106"/>
            <a:ext cx="8077200" cy="49686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680720" indent="-457200">
              <a:lnSpc>
                <a:spcPct val="100000"/>
              </a:lnSpc>
              <a:spcBef>
                <a:spcPts val="105"/>
              </a:spcBef>
              <a:buClr>
                <a:srgbClr val="333399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sure </a:t>
            </a:r>
            <a:r>
              <a:rPr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include </a:t>
            </a:r>
            <a:r>
              <a:rPr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headline and,</a:t>
            </a:r>
            <a:r>
              <a:rPr sz="3200" b="1" spc="-16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if  needed, </a:t>
            </a:r>
            <a:r>
              <a:rPr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</a:t>
            </a:r>
            <a:r>
              <a:rPr sz="3200" b="1" spc="-4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subhead.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33399"/>
              </a:buClr>
              <a:buFont typeface="Arial"/>
              <a:buChar char="•"/>
            </a:pPr>
            <a:endParaRPr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</a:tabLst>
            </a:pP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Proofread your release at </a:t>
            </a:r>
            <a:r>
              <a:rPr sz="32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least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twice. If  at all possible, have someone else</a:t>
            </a:r>
            <a:r>
              <a:rPr sz="3200" b="1" spc="-13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read 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it as</a:t>
            </a:r>
            <a:r>
              <a:rPr sz="3200" b="1" spc="-2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well.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33399"/>
              </a:buClr>
              <a:buFont typeface="Arial"/>
              <a:buChar char="•"/>
            </a:pPr>
            <a:endParaRPr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69265" marR="372110" indent="-4565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spc="-3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Avoid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common mistakes. Remember:  “hang</a:t>
            </a:r>
            <a:r>
              <a:rPr sz="3200" b="1" i="1" u="heavy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rs” </a:t>
            </a:r>
            <a:r>
              <a:rPr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for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pl</a:t>
            </a:r>
            <a:r>
              <a:rPr sz="3200" b="1" u="heavy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nes, “hang</a:t>
            </a:r>
            <a:r>
              <a:rPr sz="3200" b="1" i="1" u="heavy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rs” </a:t>
            </a:r>
            <a:r>
              <a:rPr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for 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cloth</a:t>
            </a:r>
            <a:r>
              <a:rPr sz="3200" b="1" u="heavy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4339" y="297059"/>
            <a:ext cx="58661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After </a:t>
            </a:r>
            <a: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you’ve </a:t>
            </a:r>
            <a:r>
              <a:rPr sz="4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written</a:t>
            </a:r>
            <a:r>
              <a:rPr sz="44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...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3100" y="2506979"/>
            <a:ext cx="3037331" cy="100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3023" y="2506979"/>
            <a:ext cx="1418843" cy="100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8092" y="2506979"/>
            <a:ext cx="5216651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3100" y="3604260"/>
            <a:ext cx="3851147" cy="1008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6839" y="3604259"/>
            <a:ext cx="1578863" cy="1008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81928" y="3604260"/>
            <a:ext cx="4293107" cy="10088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3100" y="4152900"/>
            <a:ext cx="1530095" cy="1008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2339" y="2610103"/>
            <a:ext cx="795464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rgbClr val="333399"/>
                </a:solidFill>
                <a:latin typeface="Calibri"/>
                <a:cs typeface="Calibri"/>
              </a:rPr>
              <a:t>We 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all know </a:t>
            </a:r>
            <a:r>
              <a:rPr sz="3600" b="1" i="1" spc="-10" dirty="0">
                <a:solidFill>
                  <a:srgbClr val="333399"/>
                </a:solidFill>
                <a:latin typeface="Calibri"/>
                <a:cs typeface="Calibri"/>
              </a:rPr>
              <a:t>how 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to </a:t>
            </a:r>
            <a:r>
              <a:rPr sz="3600" b="1" spc="-10" dirty="0">
                <a:solidFill>
                  <a:srgbClr val="333399"/>
                </a:solidFill>
                <a:latin typeface="Calibri"/>
                <a:cs typeface="Calibri"/>
              </a:rPr>
              <a:t>write 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... 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pretty</a:t>
            </a:r>
            <a:r>
              <a:rPr sz="3600" b="1" spc="9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much.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And </a:t>
            </a:r>
            <a:r>
              <a:rPr sz="3600" b="1" spc="-10" dirty="0">
                <a:solidFill>
                  <a:srgbClr val="333399"/>
                </a:solidFill>
                <a:latin typeface="Calibri"/>
                <a:cs typeface="Calibri"/>
              </a:rPr>
              <a:t>we 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all know </a:t>
            </a:r>
            <a:r>
              <a:rPr sz="3600" b="1" i="1" spc="-5" dirty="0">
                <a:solidFill>
                  <a:srgbClr val="333399"/>
                </a:solidFill>
                <a:latin typeface="Calibri"/>
                <a:cs typeface="Calibri"/>
              </a:rPr>
              <a:t>what </a:t>
            </a:r>
            <a:r>
              <a:rPr sz="3600" b="1" spc="-20" dirty="0">
                <a:solidFill>
                  <a:srgbClr val="333399"/>
                </a:solidFill>
                <a:latin typeface="Calibri"/>
                <a:cs typeface="Calibri"/>
              </a:rPr>
              <a:t>to </a:t>
            </a:r>
            <a:r>
              <a:rPr sz="3600" b="1" spc="-10" dirty="0">
                <a:solidFill>
                  <a:srgbClr val="333399"/>
                </a:solidFill>
                <a:latin typeface="Calibri"/>
                <a:cs typeface="Calibri"/>
              </a:rPr>
              <a:t>write 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... </a:t>
            </a:r>
            <a:r>
              <a:rPr sz="3600" b="1" spc="-15" dirty="0">
                <a:solidFill>
                  <a:srgbClr val="333399"/>
                </a:solidFill>
                <a:latin typeface="Calibri"/>
                <a:cs typeface="Calibri"/>
              </a:rPr>
              <a:t>more </a:t>
            </a:r>
            <a:r>
              <a:rPr sz="3600" b="1" spc="-5" dirty="0">
                <a:solidFill>
                  <a:srgbClr val="333399"/>
                </a:solidFill>
                <a:latin typeface="Calibri"/>
                <a:cs typeface="Calibri"/>
              </a:rPr>
              <a:t>or  </a:t>
            </a:r>
            <a:r>
              <a:rPr sz="3600" b="1" dirty="0">
                <a:solidFill>
                  <a:srgbClr val="333399"/>
                </a:solidFill>
                <a:latin typeface="Calibri"/>
                <a:cs typeface="Calibri"/>
              </a:rPr>
              <a:t>less.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84191" y="155447"/>
            <a:ext cx="3214115" cy="1341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948586" y="298196"/>
            <a:ext cx="2446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Overview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7639" y="355122"/>
            <a:ext cx="6400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After you’ve written</a:t>
            </a:r>
            <a:r>
              <a:rPr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...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2339" y="2602483"/>
            <a:ext cx="9248140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Always include </a:t>
            </a:r>
            <a:r>
              <a:rPr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graphic element </a:t>
            </a:r>
            <a:r>
              <a:rPr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with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your  submission, </a:t>
            </a:r>
            <a:r>
              <a:rPr sz="3200" b="1" spc="-1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even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if it’s as simple as </a:t>
            </a:r>
            <a:r>
              <a:rPr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 wing</a:t>
            </a:r>
            <a:r>
              <a:rPr sz="3200" b="1" spc="-12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or  squadron patch or </a:t>
            </a:r>
            <a:r>
              <a:rPr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head-and-shoulders  photo of someone quoted in or otherwise  important </a:t>
            </a:r>
            <a:r>
              <a:rPr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 the</a:t>
            </a:r>
            <a:r>
              <a:rPr sz="3200" b="1" spc="-6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article.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FDE2D2-BAB5-458F-A26A-6489D903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8196"/>
            <a:ext cx="7772400" cy="1477328"/>
          </a:xfrm>
        </p:spPr>
        <p:txBody>
          <a:bodyPr/>
          <a:lstStyle/>
          <a:p>
            <a:r>
              <a:rPr lang="en-US" dirty="0"/>
              <a:t>Rank abbreviations per 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7D85E-B6EC-4EFF-A8F0-DF35CCED019D}"/>
              </a:ext>
            </a:extLst>
          </p:cNvPr>
          <p:cNvSpPr txBox="1"/>
          <p:nvPr/>
        </p:nvSpPr>
        <p:spPr>
          <a:xfrm>
            <a:off x="381000" y="1775524"/>
            <a:ext cx="1234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these abbreviations (or, in some cases, the lack thereof) for rank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written in front of a senior member or cadet’s name: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General – Maj. Gen.          Lieutenant General – Lt. Gen.      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Colonel – Col.            Lieutenant Colonel – Lt. Col.</a:t>
            </a:r>
          </a:p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– Maj.          Captain – Capt.      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Lieutenant – 1st Lt.          Second Lieutenant – 2nd Lt.   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Master Sergeant – Chief Master Sgt.          Senior Master Sergeant – Senior Master Sgt.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Sergeant – Master Sgt.          Technical Sergeant – Tech. Sgt.    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Sergeant – Staff Sgt.          Senior Member – Senior Member 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Cadet Senior Airman – Cadet Senior Airman          Cadet Airman First Class – Airman 1st Class      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Cadet Airman – Cadet Airman           Cadet Airman Basic – Cadet Airman Basic</a:t>
            </a:r>
          </a:p>
          <a:p>
            <a:br>
              <a:rPr lang="en-US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For cadet ranks, spell out “Cadet” instead of using “C/”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0700" y="2164079"/>
            <a:ext cx="2112263" cy="100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5555" y="2164079"/>
            <a:ext cx="2557271" cy="100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65420" y="2164079"/>
            <a:ext cx="4134611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0700" y="2712720"/>
            <a:ext cx="3689603" cy="1008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2896" y="2712720"/>
            <a:ext cx="824483" cy="1008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2079" y="2712719"/>
            <a:ext cx="3544823" cy="10088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0700" y="3261359"/>
            <a:ext cx="5122163" cy="1008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5456" y="3261359"/>
            <a:ext cx="2784347" cy="10088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9076" y="3261359"/>
            <a:ext cx="824483" cy="1008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38259" y="3261359"/>
            <a:ext cx="1712975" cy="10088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0700" y="3810000"/>
            <a:ext cx="6990587" cy="10088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0700" y="4587239"/>
            <a:ext cx="8098534" cy="1008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0" y="5135879"/>
            <a:ext cx="2380475" cy="1008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1560" rIns="0" bIns="0" rtlCol="0">
            <a:spAutoFit/>
          </a:bodyPr>
          <a:lstStyle/>
          <a:p>
            <a:pPr marL="393700" marR="508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0B4A8F"/>
                </a:solidFill>
              </a:rPr>
              <a:t>Writing </a:t>
            </a:r>
            <a:r>
              <a:rPr sz="3600" i="1" spc="-5" dirty="0">
                <a:solidFill>
                  <a:srgbClr val="0B4A8F"/>
                </a:solidFill>
                <a:latin typeface="Calibri"/>
                <a:cs typeface="Calibri"/>
              </a:rPr>
              <a:t>effectively</a:t>
            </a:r>
            <a:r>
              <a:rPr sz="3600" spc="-5" dirty="0">
                <a:solidFill>
                  <a:srgbClr val="0B4A8F"/>
                </a:solidFill>
              </a:rPr>
              <a:t>, </a:t>
            </a:r>
            <a:r>
              <a:rPr sz="3600" spc="-45" dirty="0">
                <a:solidFill>
                  <a:srgbClr val="0B4A8F"/>
                </a:solidFill>
              </a:rPr>
              <a:t>however, </a:t>
            </a:r>
            <a:r>
              <a:rPr sz="3600" dirty="0">
                <a:solidFill>
                  <a:srgbClr val="0B4A8F"/>
                </a:solidFill>
              </a:rPr>
              <a:t>is </a:t>
            </a:r>
            <a:r>
              <a:rPr sz="3600" spc="-10" dirty="0">
                <a:solidFill>
                  <a:srgbClr val="0B4A8F"/>
                </a:solidFill>
              </a:rPr>
              <a:t>what  </a:t>
            </a:r>
            <a:r>
              <a:rPr sz="3600" spc="-25" dirty="0">
                <a:solidFill>
                  <a:srgbClr val="0B4A8F"/>
                </a:solidFill>
              </a:rPr>
              <a:t>separates </a:t>
            </a:r>
            <a:r>
              <a:rPr sz="3600" dirty="0">
                <a:solidFill>
                  <a:srgbClr val="0B4A8F"/>
                </a:solidFill>
              </a:rPr>
              <a:t>a fine – </a:t>
            </a:r>
            <a:r>
              <a:rPr sz="3600" spc="-5" dirty="0">
                <a:solidFill>
                  <a:srgbClr val="0B4A8F"/>
                </a:solidFill>
              </a:rPr>
              <a:t>and </a:t>
            </a:r>
            <a:r>
              <a:rPr sz="3600" spc="-15" dirty="0">
                <a:solidFill>
                  <a:srgbClr val="0B4A8F"/>
                </a:solidFill>
              </a:rPr>
              <a:t>even more  </a:t>
            </a:r>
            <a:r>
              <a:rPr sz="3600" spc="-30" dirty="0">
                <a:solidFill>
                  <a:srgbClr val="0B4A8F"/>
                </a:solidFill>
              </a:rPr>
              <a:t>importantly, </a:t>
            </a:r>
            <a:r>
              <a:rPr sz="3600" spc="-5" dirty="0">
                <a:solidFill>
                  <a:srgbClr val="0B4A8F"/>
                </a:solidFill>
              </a:rPr>
              <a:t>perhaps, </a:t>
            </a:r>
            <a:r>
              <a:rPr sz="3600" dirty="0">
                <a:solidFill>
                  <a:srgbClr val="0B4A8F"/>
                </a:solidFill>
              </a:rPr>
              <a:t>a </a:t>
            </a:r>
            <a:r>
              <a:rPr sz="3600" i="1" spc="-5" dirty="0">
                <a:solidFill>
                  <a:srgbClr val="0B4A8F"/>
                </a:solidFill>
                <a:latin typeface="Calibri"/>
                <a:cs typeface="Calibri"/>
              </a:rPr>
              <a:t>publishable </a:t>
            </a:r>
            <a:r>
              <a:rPr sz="3600" dirty="0">
                <a:solidFill>
                  <a:srgbClr val="0B4A8F"/>
                </a:solidFill>
              </a:rPr>
              <a:t>– piece  </a:t>
            </a:r>
            <a:r>
              <a:rPr sz="3600" spc="-5" dirty="0">
                <a:solidFill>
                  <a:srgbClr val="0B4A8F"/>
                </a:solidFill>
              </a:rPr>
              <a:t>of </a:t>
            </a:r>
            <a:r>
              <a:rPr sz="3600" dirty="0">
                <a:solidFill>
                  <a:srgbClr val="0B4A8F"/>
                </a:solidFill>
              </a:rPr>
              <a:t>writing </a:t>
            </a:r>
            <a:r>
              <a:rPr sz="3600" spc="-15" dirty="0">
                <a:solidFill>
                  <a:srgbClr val="0B4A8F"/>
                </a:solidFill>
              </a:rPr>
              <a:t>from </a:t>
            </a:r>
            <a:r>
              <a:rPr sz="3600" spc="-5" dirty="0">
                <a:solidFill>
                  <a:srgbClr val="0B4A8F"/>
                </a:solidFill>
              </a:rPr>
              <a:t>an </a:t>
            </a:r>
            <a:r>
              <a:rPr sz="3600" spc="-15" dirty="0">
                <a:solidFill>
                  <a:srgbClr val="0B4A8F"/>
                </a:solidFill>
              </a:rPr>
              <a:t>adequate</a:t>
            </a:r>
            <a:r>
              <a:rPr sz="3600" spc="25" dirty="0">
                <a:solidFill>
                  <a:srgbClr val="0B4A8F"/>
                </a:solidFill>
              </a:rPr>
              <a:t> </a:t>
            </a:r>
            <a:r>
              <a:rPr sz="3600" spc="-5" dirty="0">
                <a:solidFill>
                  <a:srgbClr val="0B4A8F"/>
                </a:solidFill>
              </a:rPr>
              <a:t>one.</a:t>
            </a:r>
            <a:endParaRPr sz="3600">
              <a:latin typeface="Calibri"/>
              <a:cs typeface="Calibri"/>
            </a:endParaRPr>
          </a:p>
          <a:p>
            <a:pPr marL="393700" marR="769620">
              <a:lnSpc>
                <a:spcPct val="100000"/>
              </a:lnSpc>
              <a:spcBef>
                <a:spcPts val="1800"/>
              </a:spcBef>
            </a:pPr>
            <a:r>
              <a:rPr sz="3600" spc="-25" dirty="0">
                <a:solidFill>
                  <a:srgbClr val="0B4A8F"/>
                </a:solidFill>
              </a:rPr>
              <a:t>Effective </a:t>
            </a:r>
            <a:r>
              <a:rPr sz="3600" spc="-10" dirty="0">
                <a:solidFill>
                  <a:srgbClr val="0B4A8F"/>
                </a:solidFill>
              </a:rPr>
              <a:t>storytelling </a:t>
            </a:r>
            <a:r>
              <a:rPr sz="3600" dirty="0">
                <a:solidFill>
                  <a:srgbClr val="0B4A8F"/>
                </a:solidFill>
              </a:rPr>
              <a:t>is </a:t>
            </a:r>
            <a:r>
              <a:rPr sz="3600" spc="-10" dirty="0">
                <a:solidFill>
                  <a:srgbClr val="0B4A8F"/>
                </a:solidFill>
              </a:rPr>
              <a:t>what we </a:t>
            </a:r>
            <a:r>
              <a:rPr sz="3600" spc="-5" dirty="0">
                <a:solidFill>
                  <a:srgbClr val="0B4A8F"/>
                </a:solidFill>
              </a:rPr>
              <a:t>should  </a:t>
            </a:r>
            <a:r>
              <a:rPr sz="3600" spc="-15" dirty="0">
                <a:solidFill>
                  <a:srgbClr val="0B4A8F"/>
                </a:solidFill>
              </a:rPr>
              <a:t>strive</a:t>
            </a:r>
            <a:r>
              <a:rPr sz="3600" spc="-30" dirty="0">
                <a:solidFill>
                  <a:srgbClr val="0B4A8F"/>
                </a:solidFill>
              </a:rPr>
              <a:t> </a:t>
            </a:r>
            <a:r>
              <a:rPr sz="3600" spc="-95" dirty="0">
                <a:solidFill>
                  <a:srgbClr val="0B4A8F"/>
                </a:solidFill>
              </a:rPr>
              <a:t>for.</a:t>
            </a:r>
            <a:endParaRPr sz="3600"/>
          </a:p>
        </p:txBody>
      </p:sp>
      <p:sp>
        <p:nvSpPr>
          <p:cNvPr id="17" name="object 17"/>
          <p:cNvSpPr/>
          <p:nvPr/>
        </p:nvSpPr>
        <p:spPr>
          <a:xfrm>
            <a:off x="4584191" y="155447"/>
            <a:ext cx="3214115" cy="13411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948586" y="298196"/>
            <a:ext cx="2446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Overview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1095" y="1751076"/>
            <a:ext cx="4904231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1095" y="2665476"/>
            <a:ext cx="8484108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1095" y="3122676"/>
            <a:ext cx="3276599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1095" y="4037076"/>
            <a:ext cx="8209788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1095" y="4494276"/>
            <a:ext cx="6205727" cy="845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3904" y="4494276"/>
            <a:ext cx="693419" cy="8458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89747" y="4494276"/>
            <a:ext cx="2570987" cy="845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1095" y="4951476"/>
            <a:ext cx="8627364" cy="845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1095" y="5408676"/>
            <a:ext cx="7025639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36139" y="1837435"/>
            <a:ext cx="806640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And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why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is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that</a:t>
            </a:r>
            <a:r>
              <a:rPr sz="3000" b="1" spc="15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important?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149860">
              <a:lnSpc>
                <a:spcPct val="100000"/>
              </a:lnSpc>
            </a:pP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First,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of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course,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everyone wants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to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do the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best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job  he or she can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do.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Second, an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effectively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communicated story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is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far 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more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likely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to </a:t>
            </a:r>
            <a:r>
              <a:rPr sz="3000" b="1" spc="-25" dirty="0">
                <a:solidFill>
                  <a:srgbClr val="0B4A8F"/>
                </a:solidFill>
                <a:latin typeface="Calibri"/>
                <a:cs typeface="Calibri"/>
              </a:rPr>
              <a:t>convey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your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message </a:t>
            </a:r>
            <a:r>
              <a:rPr sz="3000" b="1" dirty="0">
                <a:solidFill>
                  <a:srgbClr val="0B4A8F"/>
                </a:solidFill>
                <a:latin typeface="Calibri"/>
                <a:cs typeface="Calibri"/>
              </a:rPr>
              <a:t>– </a:t>
            </a:r>
            <a:r>
              <a:rPr sz="3000" b="1" spc="-30" dirty="0">
                <a:solidFill>
                  <a:srgbClr val="0B4A8F"/>
                </a:solidFill>
                <a:latin typeface="Calibri"/>
                <a:cs typeface="Calibri"/>
              </a:rPr>
              <a:t>namely,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that  members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of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your </a:t>
            </a:r>
            <a:r>
              <a:rPr sz="3000" b="1" spc="-10" dirty="0">
                <a:solidFill>
                  <a:srgbClr val="0B4A8F"/>
                </a:solidFill>
                <a:latin typeface="Calibri"/>
                <a:cs typeface="Calibri"/>
              </a:rPr>
              <a:t>squadron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or wing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are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doing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great 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things </a:t>
            </a:r>
            <a:r>
              <a:rPr sz="3000" b="1" spc="-20" dirty="0">
                <a:solidFill>
                  <a:srgbClr val="0B4A8F"/>
                </a:solidFill>
                <a:latin typeface="Calibri"/>
                <a:cs typeface="Calibri"/>
              </a:rPr>
              <a:t>for </a:t>
            </a:r>
            <a:r>
              <a:rPr sz="3000" b="1" spc="-5" dirty="0">
                <a:solidFill>
                  <a:srgbClr val="0B4A8F"/>
                </a:solidFill>
                <a:latin typeface="Calibri"/>
                <a:cs typeface="Calibri"/>
              </a:rPr>
              <a:t>their community as</a:t>
            </a:r>
            <a:r>
              <a:rPr sz="3000" b="1" spc="15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0B4A8F"/>
                </a:solidFill>
                <a:latin typeface="Calibri"/>
                <a:cs typeface="Calibri"/>
              </a:rPr>
              <a:t>volunteers.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84191" y="155447"/>
            <a:ext cx="3214115" cy="1341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948586" y="298196"/>
            <a:ext cx="2446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Overview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3579" y="2462783"/>
            <a:ext cx="8855963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3579" y="2950464"/>
            <a:ext cx="397001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3580" y="3925823"/>
            <a:ext cx="8008619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3580" y="4413503"/>
            <a:ext cx="8282939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12339" y="2552192"/>
            <a:ext cx="8261984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So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where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do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we start? </a:t>
            </a:r>
            <a:r>
              <a:rPr sz="3200" b="1" spc="-55" dirty="0">
                <a:solidFill>
                  <a:srgbClr val="0B4A8F"/>
                </a:solidFill>
                <a:latin typeface="Calibri"/>
                <a:cs typeface="Calibri"/>
              </a:rPr>
              <a:t>We </a:t>
            </a:r>
            <a:r>
              <a:rPr sz="3200" b="1" spc="-15" dirty="0">
                <a:solidFill>
                  <a:srgbClr val="0B4A8F"/>
                </a:solidFill>
                <a:latin typeface="Calibri"/>
                <a:cs typeface="Calibri"/>
              </a:rPr>
              <a:t>start at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the </a:t>
            </a:r>
            <a:r>
              <a:rPr sz="3200" b="1" spc="5" dirty="0">
                <a:solidFill>
                  <a:srgbClr val="0B4A8F"/>
                </a:solidFill>
                <a:latin typeface="Calibri"/>
                <a:cs typeface="Calibri"/>
              </a:rPr>
              <a:t>beginning, 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common sense</a:t>
            </a:r>
            <a:r>
              <a:rPr sz="3200" b="1" spc="-50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B4A8F"/>
                </a:solidFill>
                <a:latin typeface="Calibri"/>
                <a:cs typeface="Calibri"/>
              </a:rPr>
              <a:t>says.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487680">
              <a:lnSpc>
                <a:spcPct val="100000"/>
              </a:lnSpc>
              <a:spcBef>
                <a:spcPts val="5"/>
              </a:spcBef>
            </a:pPr>
            <a:r>
              <a:rPr sz="3200" b="1" spc="-20" dirty="0">
                <a:solidFill>
                  <a:srgbClr val="0B4A8F"/>
                </a:solidFill>
                <a:latin typeface="Calibri"/>
                <a:cs typeface="Calibri"/>
              </a:rPr>
              <a:t>Actually,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though, </a:t>
            </a:r>
            <a:r>
              <a:rPr sz="3200" b="1" spc="-25" dirty="0">
                <a:solidFill>
                  <a:srgbClr val="0B4A8F"/>
                </a:solidFill>
                <a:latin typeface="Calibri"/>
                <a:cs typeface="Calibri"/>
              </a:rPr>
              <a:t>that’s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not </a:t>
            </a:r>
            <a:r>
              <a:rPr sz="3200" b="1" spc="-20" dirty="0">
                <a:solidFill>
                  <a:srgbClr val="0B4A8F"/>
                </a:solidFill>
                <a:latin typeface="Calibri"/>
                <a:cs typeface="Calibri"/>
              </a:rPr>
              <a:t>always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the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case,  depending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on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how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we define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“the</a:t>
            </a:r>
            <a:r>
              <a:rPr sz="3200" b="1" spc="5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0B4A8F"/>
                </a:solidFill>
                <a:latin typeface="Calibri"/>
                <a:cs typeface="Calibri"/>
              </a:rPr>
              <a:t>beginning.”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25240" y="155447"/>
            <a:ext cx="4730483" cy="1341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89603" y="298196"/>
            <a:ext cx="3961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First things</a:t>
            </a:r>
            <a:r>
              <a:rPr spc="-70" dirty="0"/>
              <a:t> </a:t>
            </a:r>
            <a:r>
              <a:rPr spc="-5" dirty="0"/>
              <a:t>first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3579" y="2234184"/>
            <a:ext cx="6954011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94192" y="2234183"/>
            <a:ext cx="2159507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3579" y="2721864"/>
            <a:ext cx="8665463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3579" y="3209544"/>
            <a:ext cx="6291071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3579" y="4184903"/>
            <a:ext cx="7979663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3579" y="4672583"/>
            <a:ext cx="8860535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3579" y="5160276"/>
            <a:ext cx="1505711" cy="8991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2339" y="2323592"/>
            <a:ext cx="8261984" cy="3439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4945" algn="just">
              <a:lnSpc>
                <a:spcPct val="100000"/>
              </a:lnSpc>
              <a:spcBef>
                <a:spcPts val="105"/>
              </a:spcBef>
            </a:pPr>
            <a:r>
              <a:rPr sz="3200" b="1" spc="-90" dirty="0">
                <a:solidFill>
                  <a:srgbClr val="0B4A8F"/>
                </a:solidFill>
                <a:latin typeface="Calibri"/>
                <a:cs typeface="Calibri"/>
              </a:rPr>
              <a:t>Too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often,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submissions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we receive </a:t>
            </a:r>
            <a:r>
              <a:rPr sz="3200" b="1" spc="-20" dirty="0">
                <a:solidFill>
                  <a:srgbClr val="0B4A8F"/>
                </a:solidFill>
                <a:latin typeface="Calibri"/>
                <a:cs typeface="Calibri"/>
              </a:rPr>
              <a:t>for </a:t>
            </a:r>
            <a:r>
              <a:rPr sz="3200" b="1" spc="-50" dirty="0">
                <a:solidFill>
                  <a:srgbClr val="0B4A8F"/>
                </a:solidFill>
                <a:latin typeface="Calibri"/>
                <a:cs typeface="Calibri"/>
              </a:rPr>
              <a:t>CAP.news  </a:t>
            </a:r>
            <a:r>
              <a:rPr sz="3200" b="1" spc="-15" dirty="0">
                <a:solidFill>
                  <a:srgbClr val="0B4A8F"/>
                </a:solidFill>
                <a:latin typeface="Calibri"/>
                <a:cs typeface="Calibri"/>
              </a:rPr>
              <a:t>are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told strictly </a:t>
            </a:r>
            <a:r>
              <a:rPr sz="3200" b="1" spc="-20" dirty="0">
                <a:solidFill>
                  <a:srgbClr val="0B4A8F"/>
                </a:solidFill>
                <a:latin typeface="Calibri"/>
                <a:cs typeface="Calibri"/>
              </a:rPr>
              <a:t>chronologically.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Sometimes that 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works,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but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just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as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often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it</a:t>
            </a:r>
            <a:r>
              <a:rPr sz="3200" b="1" spc="-35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doesn’t.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I </a:t>
            </a:r>
            <a:r>
              <a:rPr sz="3200" b="1" spc="5" dirty="0">
                <a:solidFill>
                  <a:srgbClr val="0B4A8F"/>
                </a:solidFill>
                <a:latin typeface="Calibri"/>
                <a:cs typeface="Calibri"/>
              </a:rPr>
              <a:t>try </a:t>
            </a:r>
            <a:r>
              <a:rPr sz="3200" b="1" spc="-20" dirty="0">
                <a:solidFill>
                  <a:srgbClr val="0B4A8F"/>
                </a:solidFill>
                <a:latin typeface="Calibri"/>
                <a:cs typeface="Calibri"/>
              </a:rPr>
              <a:t>to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follow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a simple rule of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thumb: If </a:t>
            </a:r>
            <a:r>
              <a:rPr sz="3200" b="1" spc="-15" dirty="0">
                <a:solidFill>
                  <a:srgbClr val="0B4A8F"/>
                </a:solidFill>
                <a:latin typeface="Calibri"/>
                <a:cs typeface="Calibri"/>
              </a:rPr>
              <a:t>you  were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telling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story </a:t>
            </a:r>
            <a:r>
              <a:rPr sz="3200" b="1" spc="-20" dirty="0">
                <a:solidFill>
                  <a:srgbClr val="0B4A8F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friend, how would </a:t>
            </a:r>
            <a:r>
              <a:rPr sz="3200" b="1" spc="-15" dirty="0">
                <a:solidFill>
                  <a:srgbClr val="0B4A8F"/>
                </a:solidFill>
                <a:latin typeface="Calibri"/>
                <a:cs typeface="Calibri"/>
              </a:rPr>
              <a:t>you 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start?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25240" y="155447"/>
            <a:ext cx="4730483" cy="1341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89603" y="298196"/>
            <a:ext cx="3961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First things</a:t>
            </a:r>
            <a:r>
              <a:rPr spc="-70" dirty="0"/>
              <a:t> </a:t>
            </a:r>
            <a:r>
              <a:rPr spc="-5" dirty="0"/>
              <a:t>first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0179" y="1670304"/>
            <a:ext cx="9201911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0179" y="2157983"/>
            <a:ext cx="931163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0180" y="2645676"/>
            <a:ext cx="9113519" cy="8991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0180" y="3133344"/>
            <a:ext cx="6368795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0180" y="3849623"/>
            <a:ext cx="9246107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0180" y="4337303"/>
            <a:ext cx="8974835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0179" y="4824983"/>
            <a:ext cx="8839199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0180" y="5312664"/>
            <a:ext cx="9282683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0180" y="5800344"/>
            <a:ext cx="2372867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95" dirty="0">
                <a:solidFill>
                  <a:srgbClr val="0B4A8F"/>
                </a:solidFill>
              </a:rPr>
              <a:t>You’d </a:t>
            </a:r>
            <a:r>
              <a:rPr spc="-5" dirty="0">
                <a:solidFill>
                  <a:srgbClr val="0B4A8F"/>
                </a:solidFill>
              </a:rPr>
              <a:t>probably </a:t>
            </a:r>
            <a:r>
              <a:rPr spc="-15" dirty="0">
                <a:solidFill>
                  <a:srgbClr val="0B4A8F"/>
                </a:solidFill>
              </a:rPr>
              <a:t>start </a:t>
            </a:r>
            <a:r>
              <a:rPr spc="-10" dirty="0">
                <a:solidFill>
                  <a:srgbClr val="0B4A8F"/>
                </a:solidFill>
              </a:rPr>
              <a:t>by saying </a:t>
            </a:r>
            <a:r>
              <a:rPr spc="-5" dirty="0">
                <a:solidFill>
                  <a:srgbClr val="0B4A8F"/>
                </a:solidFill>
              </a:rPr>
              <a:t>something </a:t>
            </a:r>
            <a:r>
              <a:rPr dirty="0">
                <a:solidFill>
                  <a:srgbClr val="0B4A8F"/>
                </a:solidFill>
              </a:rPr>
              <a:t>along the  lines </a:t>
            </a:r>
            <a:r>
              <a:rPr spc="-55" dirty="0">
                <a:solidFill>
                  <a:srgbClr val="0B4A8F"/>
                </a:solidFill>
              </a:rPr>
              <a:t>of, </a:t>
            </a:r>
            <a:r>
              <a:rPr spc="-40" dirty="0">
                <a:solidFill>
                  <a:srgbClr val="0B4A8F"/>
                </a:solidFill>
              </a:rPr>
              <a:t>“Today </a:t>
            </a:r>
            <a:r>
              <a:rPr spc="-10" dirty="0">
                <a:solidFill>
                  <a:srgbClr val="0B4A8F"/>
                </a:solidFill>
              </a:rPr>
              <a:t>we found </a:t>
            </a:r>
            <a:r>
              <a:rPr dirty="0">
                <a:solidFill>
                  <a:srgbClr val="0B4A8F"/>
                </a:solidFill>
              </a:rPr>
              <a:t>a plane </a:t>
            </a:r>
            <a:r>
              <a:rPr spc="-5" dirty="0">
                <a:solidFill>
                  <a:srgbClr val="0B4A8F"/>
                </a:solidFill>
              </a:rPr>
              <a:t>that </a:t>
            </a:r>
            <a:r>
              <a:rPr spc="-15" dirty="0">
                <a:solidFill>
                  <a:srgbClr val="0B4A8F"/>
                </a:solidFill>
              </a:rPr>
              <a:t>went </a:t>
            </a:r>
            <a:r>
              <a:rPr dirty="0">
                <a:solidFill>
                  <a:srgbClr val="0B4A8F"/>
                </a:solidFill>
              </a:rPr>
              <a:t>missing  </a:t>
            </a:r>
            <a:r>
              <a:rPr spc="-5" dirty="0">
                <a:solidFill>
                  <a:srgbClr val="0B4A8F"/>
                </a:solidFill>
              </a:rPr>
              <a:t>two </a:t>
            </a:r>
            <a:r>
              <a:rPr spc="-25" dirty="0">
                <a:solidFill>
                  <a:srgbClr val="0B4A8F"/>
                </a:solidFill>
              </a:rPr>
              <a:t>days </a:t>
            </a:r>
            <a:r>
              <a:rPr spc="-10" dirty="0">
                <a:solidFill>
                  <a:srgbClr val="0B4A8F"/>
                </a:solidFill>
              </a:rPr>
              <a:t>ago! </a:t>
            </a:r>
            <a:r>
              <a:rPr spc="-5" dirty="0">
                <a:solidFill>
                  <a:srgbClr val="0B4A8F"/>
                </a:solidFill>
              </a:rPr>
              <a:t>The </a:t>
            </a:r>
            <a:r>
              <a:rPr dirty="0">
                <a:solidFill>
                  <a:srgbClr val="0B4A8F"/>
                </a:solidFill>
              </a:rPr>
              <a:t>pilot </a:t>
            </a:r>
            <a:r>
              <a:rPr spc="-15" dirty="0">
                <a:solidFill>
                  <a:srgbClr val="0B4A8F"/>
                </a:solidFill>
              </a:rPr>
              <a:t>was </a:t>
            </a:r>
            <a:r>
              <a:rPr spc="-10" dirty="0">
                <a:solidFill>
                  <a:srgbClr val="0B4A8F"/>
                </a:solidFill>
              </a:rPr>
              <a:t>banged </a:t>
            </a:r>
            <a:r>
              <a:rPr spc="-5" dirty="0">
                <a:solidFill>
                  <a:srgbClr val="0B4A8F"/>
                </a:solidFill>
              </a:rPr>
              <a:t>up, but </a:t>
            </a:r>
            <a:r>
              <a:rPr spc="-50" dirty="0">
                <a:solidFill>
                  <a:srgbClr val="0B4A8F"/>
                </a:solidFill>
              </a:rPr>
              <a:t>he’s </a:t>
            </a:r>
            <a:r>
              <a:rPr dirty="0">
                <a:solidFill>
                  <a:srgbClr val="0B4A8F"/>
                </a:solidFill>
              </a:rPr>
              <a:t>in  the </a:t>
            </a:r>
            <a:r>
              <a:rPr spc="-5" dirty="0">
                <a:solidFill>
                  <a:srgbClr val="0B4A8F"/>
                </a:solidFill>
              </a:rPr>
              <a:t>hospital </a:t>
            </a:r>
            <a:r>
              <a:rPr dirty="0">
                <a:solidFill>
                  <a:srgbClr val="0B4A8F"/>
                </a:solidFill>
              </a:rPr>
              <a:t>and </a:t>
            </a:r>
            <a:r>
              <a:rPr spc="-5" dirty="0">
                <a:solidFill>
                  <a:srgbClr val="0B4A8F"/>
                </a:solidFill>
              </a:rPr>
              <a:t>he </a:t>
            </a:r>
            <a:r>
              <a:rPr dirty="0">
                <a:solidFill>
                  <a:srgbClr val="0B4A8F"/>
                </a:solidFill>
              </a:rPr>
              <a:t>should </a:t>
            </a:r>
            <a:r>
              <a:rPr spc="-5" dirty="0">
                <a:solidFill>
                  <a:srgbClr val="0B4A8F"/>
                </a:solidFill>
              </a:rPr>
              <a:t>be</a:t>
            </a:r>
            <a:r>
              <a:rPr spc="-75" dirty="0">
                <a:solidFill>
                  <a:srgbClr val="0B4A8F"/>
                </a:solidFill>
              </a:rPr>
              <a:t> </a:t>
            </a:r>
            <a:r>
              <a:rPr spc="-60" dirty="0">
                <a:solidFill>
                  <a:srgbClr val="0B4A8F"/>
                </a:solidFill>
              </a:rPr>
              <a:t>OK.”</a:t>
            </a:r>
          </a:p>
          <a:p>
            <a:pPr marL="12700" marR="30480">
              <a:lnSpc>
                <a:spcPct val="100000"/>
              </a:lnSpc>
              <a:spcBef>
                <a:spcPts val="1795"/>
              </a:spcBef>
            </a:pPr>
            <a:r>
              <a:rPr spc="-25" dirty="0">
                <a:solidFill>
                  <a:srgbClr val="0B4A8F"/>
                </a:solidFill>
              </a:rPr>
              <a:t>It’s </a:t>
            </a:r>
            <a:r>
              <a:rPr dirty="0">
                <a:solidFill>
                  <a:srgbClr val="0B4A8F"/>
                </a:solidFill>
              </a:rPr>
              <a:t>highly </a:t>
            </a:r>
            <a:r>
              <a:rPr spc="-10" dirty="0">
                <a:solidFill>
                  <a:srgbClr val="0B4A8F"/>
                </a:solidFill>
              </a:rPr>
              <a:t>unlikely </a:t>
            </a:r>
            <a:r>
              <a:rPr spc="-55" dirty="0">
                <a:solidFill>
                  <a:srgbClr val="0B4A8F"/>
                </a:solidFill>
              </a:rPr>
              <a:t>you’d </a:t>
            </a:r>
            <a:r>
              <a:rPr spc="-15" dirty="0">
                <a:solidFill>
                  <a:srgbClr val="0B4A8F"/>
                </a:solidFill>
              </a:rPr>
              <a:t>start </a:t>
            </a:r>
            <a:r>
              <a:rPr spc="-10" dirty="0">
                <a:solidFill>
                  <a:srgbClr val="0B4A8F"/>
                </a:solidFill>
              </a:rPr>
              <a:t>by </a:t>
            </a:r>
            <a:r>
              <a:rPr spc="-5" dirty="0">
                <a:solidFill>
                  <a:srgbClr val="0B4A8F"/>
                </a:solidFill>
              </a:rPr>
              <a:t>telling </a:t>
            </a:r>
            <a:r>
              <a:rPr spc="-10" dirty="0">
                <a:solidFill>
                  <a:srgbClr val="0B4A8F"/>
                </a:solidFill>
              </a:rPr>
              <a:t>your </a:t>
            </a:r>
            <a:r>
              <a:rPr spc="-5" dirty="0">
                <a:solidFill>
                  <a:srgbClr val="0B4A8F"/>
                </a:solidFill>
              </a:rPr>
              <a:t>friend,  </a:t>
            </a:r>
            <a:r>
              <a:rPr spc="20" dirty="0">
                <a:solidFill>
                  <a:srgbClr val="0B4A8F"/>
                </a:solidFill>
              </a:rPr>
              <a:t>“This </a:t>
            </a:r>
            <a:r>
              <a:rPr dirty="0">
                <a:solidFill>
                  <a:srgbClr val="0B4A8F"/>
                </a:solidFill>
              </a:rPr>
              <a:t>morning </a:t>
            </a:r>
            <a:r>
              <a:rPr spc="-15" dirty="0">
                <a:solidFill>
                  <a:srgbClr val="0B4A8F"/>
                </a:solidFill>
              </a:rPr>
              <a:t>at </a:t>
            </a:r>
            <a:r>
              <a:rPr spc="-5" dirty="0">
                <a:solidFill>
                  <a:srgbClr val="0B4A8F"/>
                </a:solidFill>
              </a:rPr>
              <a:t>0800 </a:t>
            </a:r>
            <a:r>
              <a:rPr spc="-10" dirty="0">
                <a:solidFill>
                  <a:srgbClr val="0B4A8F"/>
                </a:solidFill>
              </a:rPr>
              <a:t>we received </a:t>
            </a:r>
            <a:r>
              <a:rPr dirty="0">
                <a:solidFill>
                  <a:srgbClr val="0B4A8F"/>
                </a:solidFill>
              </a:rPr>
              <a:t>a </a:t>
            </a:r>
            <a:r>
              <a:rPr spc="-5" dirty="0">
                <a:solidFill>
                  <a:srgbClr val="0B4A8F"/>
                </a:solidFill>
              </a:rPr>
              <a:t>tasking </a:t>
            </a:r>
            <a:r>
              <a:rPr spc="-10" dirty="0">
                <a:solidFill>
                  <a:srgbClr val="0B4A8F"/>
                </a:solidFill>
              </a:rPr>
              <a:t>from  </a:t>
            </a:r>
            <a:r>
              <a:rPr dirty="0">
                <a:solidFill>
                  <a:srgbClr val="0B4A8F"/>
                </a:solidFill>
              </a:rPr>
              <a:t>the Air </a:t>
            </a:r>
            <a:r>
              <a:rPr spc="-15" dirty="0">
                <a:solidFill>
                  <a:srgbClr val="0B4A8F"/>
                </a:solidFill>
              </a:rPr>
              <a:t>Force </a:t>
            </a:r>
            <a:r>
              <a:rPr spc="-10" dirty="0">
                <a:solidFill>
                  <a:srgbClr val="0B4A8F"/>
                </a:solidFill>
              </a:rPr>
              <a:t>Rescue </a:t>
            </a:r>
            <a:r>
              <a:rPr spc="-5" dirty="0">
                <a:solidFill>
                  <a:srgbClr val="0B4A8F"/>
                </a:solidFill>
              </a:rPr>
              <a:t>Coordination </a:t>
            </a:r>
            <a:r>
              <a:rPr spc="-15" dirty="0">
                <a:solidFill>
                  <a:srgbClr val="0B4A8F"/>
                </a:solidFill>
              </a:rPr>
              <a:t>Center </a:t>
            </a:r>
            <a:r>
              <a:rPr spc="-20" dirty="0">
                <a:solidFill>
                  <a:srgbClr val="0B4A8F"/>
                </a:solidFill>
              </a:rPr>
              <a:t>to </a:t>
            </a:r>
            <a:r>
              <a:rPr dirty="0">
                <a:solidFill>
                  <a:srgbClr val="0B4A8F"/>
                </a:solidFill>
              </a:rPr>
              <a:t>help  </a:t>
            </a:r>
            <a:r>
              <a:rPr spc="-10" dirty="0">
                <a:solidFill>
                  <a:srgbClr val="0B4A8F"/>
                </a:solidFill>
              </a:rPr>
              <a:t>search </a:t>
            </a:r>
            <a:r>
              <a:rPr spc="-20" dirty="0">
                <a:solidFill>
                  <a:srgbClr val="0B4A8F"/>
                </a:solidFill>
              </a:rPr>
              <a:t>for </a:t>
            </a:r>
            <a:r>
              <a:rPr dirty="0">
                <a:solidFill>
                  <a:srgbClr val="0B4A8F"/>
                </a:solidFill>
              </a:rPr>
              <a:t>an </a:t>
            </a:r>
            <a:r>
              <a:rPr spc="-20" dirty="0">
                <a:solidFill>
                  <a:srgbClr val="0B4A8F"/>
                </a:solidFill>
              </a:rPr>
              <a:t>aircraft </a:t>
            </a:r>
            <a:r>
              <a:rPr spc="-10" dirty="0">
                <a:solidFill>
                  <a:srgbClr val="0B4A8F"/>
                </a:solidFill>
              </a:rPr>
              <a:t>reported </a:t>
            </a:r>
            <a:r>
              <a:rPr dirty="0">
                <a:solidFill>
                  <a:srgbClr val="0B4A8F"/>
                </a:solidFill>
              </a:rPr>
              <a:t>missing on </a:t>
            </a:r>
            <a:r>
              <a:rPr spc="-35" dirty="0">
                <a:solidFill>
                  <a:srgbClr val="0B4A8F"/>
                </a:solidFill>
              </a:rPr>
              <a:t>Thursday,  </a:t>
            </a:r>
            <a:r>
              <a:rPr spc="-10" dirty="0">
                <a:solidFill>
                  <a:srgbClr val="0B4A8F"/>
                </a:solidFill>
              </a:rPr>
              <a:t>March</a:t>
            </a:r>
            <a:r>
              <a:rPr spc="-25" dirty="0">
                <a:solidFill>
                  <a:srgbClr val="0B4A8F"/>
                </a:solidFill>
              </a:rPr>
              <a:t> </a:t>
            </a:r>
            <a:r>
              <a:rPr spc="-65" dirty="0">
                <a:solidFill>
                  <a:srgbClr val="0B4A8F"/>
                </a:solidFill>
              </a:rPr>
              <a:t>21.”</a:t>
            </a:r>
          </a:p>
        </p:txBody>
      </p:sp>
      <p:sp>
        <p:nvSpPr>
          <p:cNvPr id="13" name="object 13"/>
          <p:cNvSpPr/>
          <p:nvPr/>
        </p:nvSpPr>
        <p:spPr>
          <a:xfrm>
            <a:off x="3825240" y="155447"/>
            <a:ext cx="4730483" cy="1341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189603" y="298196"/>
            <a:ext cx="3961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First things</a:t>
            </a:r>
            <a:r>
              <a:rPr spc="-70" dirty="0"/>
              <a:t> </a:t>
            </a:r>
            <a:r>
              <a:rPr spc="-5" dirty="0"/>
              <a:t>first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7379" y="2121408"/>
            <a:ext cx="5472683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6664" y="2121407"/>
            <a:ext cx="658367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1631" y="2121407"/>
            <a:ext cx="3390899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7379" y="2609100"/>
            <a:ext cx="8958070" cy="899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7379" y="3096767"/>
            <a:ext cx="1062227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6208" y="3096767"/>
            <a:ext cx="2159507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2232" y="3096767"/>
            <a:ext cx="4090415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7379" y="3813047"/>
            <a:ext cx="7967471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97379" y="4300728"/>
            <a:ext cx="5350763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7379" y="5017008"/>
            <a:ext cx="4570476" cy="899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6139" y="2210660"/>
            <a:ext cx="8366125" cy="3409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And </a:t>
            </a:r>
            <a:r>
              <a:rPr sz="3200" b="1" spc="-25" dirty="0">
                <a:solidFill>
                  <a:srgbClr val="0B4A8F"/>
                </a:solidFill>
                <a:latin typeface="Calibri"/>
                <a:cs typeface="Calibri"/>
              </a:rPr>
              <a:t>yet </a:t>
            </a:r>
            <a:r>
              <a:rPr sz="3200" b="1" spc="-35" dirty="0">
                <a:solidFill>
                  <a:srgbClr val="0B4A8F"/>
                </a:solidFill>
                <a:latin typeface="Calibri"/>
                <a:cs typeface="Calibri"/>
              </a:rPr>
              <a:t>there’s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probably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a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50-50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chance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that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a 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search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and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rescue story submitted </a:t>
            </a:r>
            <a:r>
              <a:rPr sz="3200" b="1" spc="-20" dirty="0">
                <a:solidFill>
                  <a:srgbClr val="0B4A8F"/>
                </a:solidFill>
                <a:latin typeface="Calibri"/>
                <a:cs typeface="Calibri"/>
              </a:rPr>
              <a:t>for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publication 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on </a:t>
            </a:r>
            <a:r>
              <a:rPr sz="3200" b="1" spc="-50" dirty="0">
                <a:solidFill>
                  <a:srgbClr val="0B4A8F"/>
                </a:solidFill>
                <a:latin typeface="Calibri"/>
                <a:cs typeface="Calibri"/>
              </a:rPr>
              <a:t>CAP.news </a:t>
            </a:r>
            <a:r>
              <a:rPr sz="3200" b="1" spc="-15" dirty="0">
                <a:solidFill>
                  <a:srgbClr val="0B4A8F"/>
                </a:solidFill>
                <a:latin typeface="Calibri"/>
                <a:cs typeface="Calibri"/>
              </a:rPr>
              <a:t>started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just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that</a:t>
            </a:r>
            <a:r>
              <a:rPr sz="3200" b="1" spc="-30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3200" b="1" spc="-75" dirty="0">
                <a:solidFill>
                  <a:srgbClr val="0B4A8F"/>
                </a:solidFill>
                <a:latin typeface="Calibri"/>
                <a:cs typeface="Calibri"/>
              </a:rPr>
              <a:t>way.</a:t>
            </a:r>
            <a:endParaRPr sz="3200">
              <a:latin typeface="Calibri"/>
              <a:cs typeface="Calibri"/>
            </a:endParaRPr>
          </a:p>
          <a:p>
            <a:pPr marL="12700" marR="997585">
              <a:lnSpc>
                <a:spcPct val="100000"/>
              </a:lnSpc>
              <a:spcBef>
                <a:spcPts val="1800"/>
              </a:spcBef>
            </a:pP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Instead,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begin with the </a:t>
            </a:r>
            <a:r>
              <a:rPr sz="3200" b="1" spc="-10" dirty="0">
                <a:solidFill>
                  <a:srgbClr val="0B4A8F"/>
                </a:solidFill>
                <a:latin typeface="Calibri"/>
                <a:cs typeface="Calibri"/>
              </a:rPr>
              <a:t>most important</a:t>
            </a:r>
            <a:r>
              <a:rPr sz="3200" b="1" spc="-95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and  </a:t>
            </a:r>
            <a:r>
              <a:rPr sz="3200" b="1" spc="-15" dirty="0">
                <a:solidFill>
                  <a:srgbClr val="0B4A8F"/>
                </a:solidFill>
                <a:latin typeface="Calibri"/>
                <a:cs typeface="Calibri"/>
              </a:rPr>
              <a:t>interesting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part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of the</a:t>
            </a:r>
            <a:r>
              <a:rPr sz="3200" b="1" spc="-40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3200" b="1" spc="-45" dirty="0">
                <a:solidFill>
                  <a:srgbClr val="0B4A8F"/>
                </a:solidFill>
                <a:latin typeface="Calibri"/>
                <a:cs typeface="Calibri"/>
              </a:rPr>
              <a:t>story.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And while </a:t>
            </a:r>
            <a:r>
              <a:rPr sz="3200" b="1" spc="-25" dirty="0">
                <a:solidFill>
                  <a:srgbClr val="0B4A8F"/>
                </a:solidFill>
                <a:latin typeface="Calibri"/>
                <a:cs typeface="Calibri"/>
              </a:rPr>
              <a:t>you’re </a:t>
            </a:r>
            <a:r>
              <a:rPr sz="3200" b="1" spc="-15" dirty="0">
                <a:solidFill>
                  <a:srgbClr val="0B4A8F"/>
                </a:solidFill>
                <a:latin typeface="Calibri"/>
                <a:cs typeface="Calibri"/>
              </a:rPr>
              <a:t>at </a:t>
            </a:r>
            <a:r>
              <a:rPr sz="3200" b="1" dirty="0">
                <a:solidFill>
                  <a:srgbClr val="0B4A8F"/>
                </a:solidFill>
                <a:latin typeface="Calibri"/>
                <a:cs typeface="Calibri"/>
              </a:rPr>
              <a:t>it</a:t>
            </a:r>
            <a:r>
              <a:rPr sz="3200" b="1" spc="-20" dirty="0">
                <a:solidFill>
                  <a:srgbClr val="0B4A8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B4A8F"/>
                </a:solidFill>
                <a:latin typeface="Calibri"/>
                <a:cs typeface="Calibri"/>
              </a:rPr>
              <a:t>...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25240" y="155447"/>
            <a:ext cx="4730483" cy="1341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189603" y="298196"/>
            <a:ext cx="3961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First things</a:t>
            </a:r>
            <a:r>
              <a:rPr spc="-70" dirty="0"/>
              <a:t> </a:t>
            </a:r>
            <a:r>
              <a:rPr spc="-5" dirty="0"/>
              <a:t>first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53340"/>
            <a:ext cx="1435607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0180" y="1670304"/>
            <a:ext cx="9380219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0180" y="2157984"/>
            <a:ext cx="881633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0180" y="2645664"/>
            <a:ext cx="9264395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0180" y="3133344"/>
            <a:ext cx="8264651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0179" y="3849623"/>
            <a:ext cx="8510015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0180" y="4337303"/>
            <a:ext cx="8087866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0179" y="4824983"/>
            <a:ext cx="8698991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0179" y="5312663"/>
            <a:ext cx="6806183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12964" y="5312663"/>
            <a:ext cx="658367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37932" y="5312664"/>
            <a:ext cx="1616963" cy="899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B4A8F"/>
                </a:solidFill>
              </a:rPr>
              <a:t>Avoid </a:t>
            </a:r>
            <a:r>
              <a:rPr spc="-10" dirty="0">
                <a:solidFill>
                  <a:srgbClr val="0B4A8F"/>
                </a:solidFill>
              </a:rPr>
              <a:t>abbreviations whenever </a:t>
            </a:r>
            <a:r>
              <a:rPr dirty="0">
                <a:solidFill>
                  <a:srgbClr val="0B4A8F"/>
                </a:solidFill>
              </a:rPr>
              <a:t>possible. </a:t>
            </a:r>
            <a:r>
              <a:rPr spc="-5" dirty="0">
                <a:solidFill>
                  <a:srgbClr val="0B4A8F"/>
                </a:solidFill>
              </a:rPr>
              <a:t>Second and  </a:t>
            </a:r>
            <a:r>
              <a:rPr spc="-10" dirty="0">
                <a:solidFill>
                  <a:srgbClr val="0B4A8F"/>
                </a:solidFill>
              </a:rPr>
              <a:t>subsequent </a:t>
            </a:r>
            <a:r>
              <a:rPr spc="-20" dirty="0">
                <a:solidFill>
                  <a:srgbClr val="0B4A8F"/>
                </a:solidFill>
              </a:rPr>
              <a:t>references to </a:t>
            </a:r>
            <a:r>
              <a:rPr dirty="0">
                <a:solidFill>
                  <a:srgbClr val="0B4A8F"/>
                </a:solidFill>
              </a:rPr>
              <a:t>CAP </a:t>
            </a:r>
            <a:r>
              <a:rPr spc="-10" dirty="0">
                <a:solidFill>
                  <a:srgbClr val="0B4A8F"/>
                </a:solidFill>
              </a:rPr>
              <a:t>are </a:t>
            </a:r>
            <a:r>
              <a:rPr spc="-5" dirty="0">
                <a:solidFill>
                  <a:srgbClr val="0B4A8F"/>
                </a:solidFill>
              </a:rPr>
              <a:t>fine, </a:t>
            </a:r>
            <a:r>
              <a:rPr dirty="0">
                <a:solidFill>
                  <a:srgbClr val="0B4A8F"/>
                </a:solidFill>
              </a:rPr>
              <a:t>assuming  </a:t>
            </a:r>
            <a:r>
              <a:rPr spc="-20" dirty="0">
                <a:solidFill>
                  <a:srgbClr val="0B4A8F"/>
                </a:solidFill>
              </a:rPr>
              <a:t>you’ve </a:t>
            </a:r>
            <a:r>
              <a:rPr spc="-5" dirty="0">
                <a:solidFill>
                  <a:srgbClr val="0B4A8F"/>
                </a:solidFill>
              </a:rPr>
              <a:t>already </a:t>
            </a:r>
            <a:r>
              <a:rPr spc="-10" dirty="0">
                <a:solidFill>
                  <a:srgbClr val="0B4A8F"/>
                </a:solidFill>
              </a:rPr>
              <a:t>written </a:t>
            </a:r>
            <a:r>
              <a:rPr dirty="0">
                <a:solidFill>
                  <a:srgbClr val="0B4A8F"/>
                </a:solidFill>
              </a:rPr>
              <a:t>out our </a:t>
            </a:r>
            <a:r>
              <a:rPr spc="-5" dirty="0">
                <a:solidFill>
                  <a:srgbClr val="0B4A8F"/>
                </a:solidFill>
              </a:rPr>
              <a:t>full name. The </a:t>
            </a:r>
            <a:r>
              <a:rPr dirty="0">
                <a:solidFill>
                  <a:srgbClr val="0B4A8F"/>
                </a:solidFill>
              </a:rPr>
              <a:t>same  </a:t>
            </a:r>
            <a:r>
              <a:rPr spc="-10" dirty="0">
                <a:solidFill>
                  <a:srgbClr val="0B4A8F"/>
                </a:solidFill>
              </a:rPr>
              <a:t>goes </a:t>
            </a:r>
            <a:r>
              <a:rPr spc="-20" dirty="0">
                <a:solidFill>
                  <a:srgbClr val="0B4A8F"/>
                </a:solidFill>
              </a:rPr>
              <a:t>for </a:t>
            </a:r>
            <a:r>
              <a:rPr dirty="0">
                <a:solidFill>
                  <a:srgbClr val="0B4A8F"/>
                </a:solidFill>
              </a:rPr>
              <a:t>the </a:t>
            </a:r>
            <a:r>
              <a:rPr spc="-5" dirty="0">
                <a:solidFill>
                  <a:srgbClr val="0B4A8F"/>
                </a:solidFill>
              </a:rPr>
              <a:t>familiar </a:t>
            </a:r>
            <a:r>
              <a:rPr spc="-20" dirty="0">
                <a:solidFill>
                  <a:srgbClr val="0B4A8F"/>
                </a:solidFill>
              </a:rPr>
              <a:t>likes </a:t>
            </a:r>
            <a:r>
              <a:rPr dirty="0">
                <a:solidFill>
                  <a:srgbClr val="0B4A8F"/>
                </a:solidFill>
              </a:rPr>
              <a:t>of FEMA or the</a:t>
            </a:r>
            <a:r>
              <a:rPr spc="-30" dirty="0">
                <a:solidFill>
                  <a:srgbClr val="0B4A8F"/>
                </a:solidFill>
              </a:rPr>
              <a:t> </a:t>
            </a:r>
            <a:r>
              <a:rPr spc="-40" dirty="0">
                <a:solidFill>
                  <a:srgbClr val="0B4A8F"/>
                </a:solidFill>
              </a:rPr>
              <a:t>FAA.</a:t>
            </a:r>
          </a:p>
          <a:p>
            <a:pPr marL="12700" marR="691515">
              <a:lnSpc>
                <a:spcPct val="100000"/>
              </a:lnSpc>
              <a:spcBef>
                <a:spcPts val="1795"/>
              </a:spcBef>
            </a:pPr>
            <a:r>
              <a:rPr dirty="0">
                <a:solidFill>
                  <a:srgbClr val="0B4A8F"/>
                </a:solidFill>
              </a:rPr>
              <a:t>Otherwise, though, spell it out. </a:t>
            </a:r>
            <a:r>
              <a:rPr spc="-80" dirty="0">
                <a:solidFill>
                  <a:srgbClr val="0B4A8F"/>
                </a:solidFill>
              </a:rPr>
              <a:t>“ALWG” </a:t>
            </a:r>
            <a:r>
              <a:rPr spc="-5" dirty="0">
                <a:solidFill>
                  <a:srgbClr val="0B4A8F"/>
                </a:solidFill>
              </a:rPr>
              <a:t>means  </a:t>
            </a:r>
            <a:r>
              <a:rPr dirty="0">
                <a:solidFill>
                  <a:srgbClr val="0B4A8F"/>
                </a:solidFill>
              </a:rPr>
              <a:t>nothing </a:t>
            </a:r>
            <a:r>
              <a:rPr spc="-20" dirty="0">
                <a:solidFill>
                  <a:srgbClr val="0B4A8F"/>
                </a:solidFill>
              </a:rPr>
              <a:t>to </a:t>
            </a:r>
            <a:r>
              <a:rPr dirty="0">
                <a:solidFill>
                  <a:srgbClr val="0B4A8F"/>
                </a:solidFill>
              </a:rPr>
              <a:t>the public. Neither does </a:t>
            </a:r>
            <a:r>
              <a:rPr spc="-10" dirty="0">
                <a:solidFill>
                  <a:srgbClr val="0B4A8F"/>
                </a:solidFill>
              </a:rPr>
              <a:t>“SAR” </a:t>
            </a:r>
            <a:r>
              <a:rPr dirty="0">
                <a:solidFill>
                  <a:srgbClr val="0B4A8F"/>
                </a:solidFill>
              </a:rPr>
              <a:t>or  </a:t>
            </a:r>
            <a:r>
              <a:rPr spc="-15" dirty="0">
                <a:solidFill>
                  <a:srgbClr val="0B4A8F"/>
                </a:solidFill>
              </a:rPr>
              <a:t>“SAREX” </a:t>
            </a:r>
            <a:r>
              <a:rPr dirty="0">
                <a:solidFill>
                  <a:srgbClr val="0B4A8F"/>
                </a:solidFill>
              </a:rPr>
              <a:t>or other </a:t>
            </a:r>
            <a:r>
              <a:rPr spc="-10" dirty="0">
                <a:solidFill>
                  <a:srgbClr val="0B4A8F"/>
                </a:solidFill>
              </a:rPr>
              <a:t>forms </a:t>
            </a:r>
            <a:r>
              <a:rPr dirty="0">
                <a:solidFill>
                  <a:srgbClr val="0B4A8F"/>
                </a:solidFill>
              </a:rPr>
              <a:t>of shorthand </a:t>
            </a:r>
            <a:r>
              <a:rPr spc="-10" dirty="0">
                <a:solidFill>
                  <a:srgbClr val="0B4A8F"/>
                </a:solidFill>
              </a:rPr>
              <a:t>that</a:t>
            </a:r>
            <a:r>
              <a:rPr spc="-80" dirty="0">
                <a:solidFill>
                  <a:srgbClr val="0B4A8F"/>
                </a:solidFill>
              </a:rPr>
              <a:t> </a:t>
            </a:r>
            <a:r>
              <a:rPr spc="-25" dirty="0">
                <a:solidFill>
                  <a:srgbClr val="0B4A8F"/>
                </a:solidFill>
              </a:rPr>
              <a:t>we’re  </a:t>
            </a:r>
            <a:r>
              <a:rPr spc="-15" dirty="0">
                <a:solidFill>
                  <a:srgbClr val="0B4A8F"/>
                </a:solidFill>
              </a:rPr>
              <a:t>likely </a:t>
            </a:r>
            <a:r>
              <a:rPr spc="-20" dirty="0">
                <a:solidFill>
                  <a:srgbClr val="0B4A8F"/>
                </a:solidFill>
              </a:rPr>
              <a:t>to </a:t>
            </a:r>
            <a:r>
              <a:rPr dirty="0">
                <a:solidFill>
                  <a:srgbClr val="0B4A8F"/>
                </a:solidFill>
              </a:rPr>
              <a:t>use among </a:t>
            </a:r>
            <a:r>
              <a:rPr spc="-5" dirty="0">
                <a:solidFill>
                  <a:srgbClr val="0B4A8F"/>
                </a:solidFill>
              </a:rPr>
              <a:t>ourselves, </a:t>
            </a:r>
            <a:r>
              <a:rPr spc="-20" dirty="0">
                <a:solidFill>
                  <a:srgbClr val="0B4A8F"/>
                </a:solidFill>
              </a:rPr>
              <a:t>like</a:t>
            </a:r>
            <a:r>
              <a:rPr spc="-80" dirty="0">
                <a:solidFill>
                  <a:srgbClr val="0B4A8F"/>
                </a:solidFill>
              </a:rPr>
              <a:t> </a:t>
            </a:r>
            <a:r>
              <a:rPr spc="-30" dirty="0">
                <a:solidFill>
                  <a:srgbClr val="0B4A8F"/>
                </a:solidFill>
              </a:rPr>
              <a:t>“O-rides.”</a:t>
            </a:r>
          </a:p>
        </p:txBody>
      </p:sp>
      <p:sp>
        <p:nvSpPr>
          <p:cNvPr id="14" name="object 14"/>
          <p:cNvSpPr/>
          <p:nvPr/>
        </p:nvSpPr>
        <p:spPr>
          <a:xfrm>
            <a:off x="3438144" y="155447"/>
            <a:ext cx="5504687" cy="1341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General</a:t>
            </a:r>
            <a:r>
              <a:rPr spc="-35" dirty="0"/>
              <a:t> </a:t>
            </a:r>
            <a:r>
              <a:rPr spc="-10" dirty="0"/>
              <a:t>guidelines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ONE </a:t>
            </a:r>
            <a:r>
              <a:rPr dirty="0"/>
              <a:t>CIVIL </a:t>
            </a:r>
            <a:r>
              <a:rPr spc="-15" dirty="0"/>
              <a:t>AIR </a:t>
            </a:r>
            <a:r>
              <a:rPr spc="-40" dirty="0"/>
              <a:t>PATROL, </a:t>
            </a:r>
            <a:r>
              <a:rPr spc="-5" dirty="0"/>
              <a:t>EXCELLING </a:t>
            </a:r>
            <a:r>
              <a:rPr dirty="0"/>
              <a:t>IN </a:t>
            </a:r>
            <a:r>
              <a:rPr spc="-5" dirty="0"/>
              <a:t>SERVICE </a:t>
            </a:r>
            <a:r>
              <a:rPr spc="-15" dirty="0"/>
              <a:t>TO </a:t>
            </a:r>
            <a:r>
              <a:rPr spc="-5" dirty="0"/>
              <a:t>OUR </a:t>
            </a:r>
            <a:r>
              <a:rPr spc="-30" dirty="0"/>
              <a:t>NATION </a:t>
            </a:r>
            <a:r>
              <a:rPr spc="-20" dirty="0"/>
              <a:t>AND </a:t>
            </a:r>
            <a:r>
              <a:rPr spc="-5" dirty="0"/>
              <a:t>OUR</a:t>
            </a:r>
            <a:r>
              <a:rPr spc="105" dirty="0"/>
              <a:t> </a:t>
            </a:r>
            <a:r>
              <a:rPr dirty="0"/>
              <a:t>MEMBERS!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1495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Civil Air Patrol</vt:lpstr>
      <vt:lpstr>Overview</vt:lpstr>
      <vt:lpstr>Overview</vt:lpstr>
      <vt:lpstr>Overview</vt:lpstr>
      <vt:lpstr>First things first</vt:lpstr>
      <vt:lpstr>First things first</vt:lpstr>
      <vt:lpstr>First things first</vt:lpstr>
      <vt:lpstr>First things first</vt:lpstr>
      <vt:lpstr>General guidelines</vt:lpstr>
      <vt:lpstr>General guidelines</vt:lpstr>
      <vt:lpstr>General guidelines</vt:lpstr>
      <vt:lpstr>General guidelines</vt:lpstr>
      <vt:lpstr>General guidelines</vt:lpstr>
      <vt:lpstr>Organization</vt:lpstr>
      <vt:lpstr>Organization</vt:lpstr>
      <vt:lpstr>When you’re writing ...</vt:lpstr>
      <vt:lpstr>When you’re writing ...</vt:lpstr>
      <vt:lpstr>When you’re writing ...</vt:lpstr>
      <vt:lpstr>After you’ve written ...</vt:lpstr>
      <vt:lpstr>After you’ve written ...</vt:lpstr>
      <vt:lpstr>Rank abbreviations per 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nprobst</dc:creator>
  <cp:lastModifiedBy>Dan Bailey</cp:lastModifiedBy>
  <cp:revision>4</cp:revision>
  <dcterms:created xsi:type="dcterms:W3CDTF">2019-08-27T15:49:25Z</dcterms:created>
  <dcterms:modified xsi:type="dcterms:W3CDTF">2019-08-27T16:24:27Z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2019-03-29T00:00:00Z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2019-08-27T00:00:00Z</vt:filetime>
  </property>
</Properties>
</file>